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23"/>
  </p:notesMasterIdLst>
  <p:handoutMasterIdLst>
    <p:handoutMasterId r:id="rId24"/>
  </p:handoutMasterIdLst>
  <p:sldIdLst>
    <p:sldId id="340" r:id="rId6"/>
    <p:sldId id="421" r:id="rId7"/>
    <p:sldId id="426" r:id="rId8"/>
    <p:sldId id="433" r:id="rId9"/>
    <p:sldId id="434" r:id="rId10"/>
    <p:sldId id="357" r:id="rId11"/>
    <p:sldId id="435" r:id="rId12"/>
    <p:sldId id="442" r:id="rId13"/>
    <p:sldId id="445" r:id="rId14"/>
    <p:sldId id="439" r:id="rId15"/>
    <p:sldId id="440" r:id="rId16"/>
    <p:sldId id="441" r:id="rId17"/>
    <p:sldId id="438" r:id="rId18"/>
    <p:sldId id="443" r:id="rId19"/>
    <p:sldId id="444" r:id="rId20"/>
    <p:sldId id="446" r:id="rId21"/>
    <p:sldId id="268" r:id="rId22"/>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421"/>
            <p14:sldId id="426"/>
            <p14:sldId id="433"/>
            <p14:sldId id="434"/>
            <p14:sldId id="357"/>
            <p14:sldId id="435"/>
            <p14:sldId id="442"/>
            <p14:sldId id="445"/>
            <p14:sldId id="439"/>
            <p14:sldId id="440"/>
            <p14:sldId id="441"/>
            <p14:sldId id="438"/>
            <p14:sldId id="443"/>
            <p14:sldId id="444"/>
            <p14:sldId id="446"/>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B9330D-9657-3944-BAA5-7A1C4D0100F8}" v="8" dt="2025-08-03T16:28:02.1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12" autoAdjust="0"/>
    <p:restoredTop sz="92857" autoAdjust="0"/>
  </p:normalViewPr>
  <p:slideViewPr>
    <p:cSldViewPr snapToGrid="0" showGuides="1">
      <p:cViewPr>
        <p:scale>
          <a:sx n="93" d="100"/>
          <a:sy n="93" d="100"/>
        </p:scale>
        <p:origin x="-208" y="46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as, Chady H." userId="61f1bf84-85b2-41ce-aee0-9d2681b30d5e" providerId="ADAL" clId="{3434A890-EC23-4DAF-9E9C-2BB10049618A}"/>
    <pc:docChg chg="delSld modSld sldOrd modSection">
      <pc:chgData name="Elias, Chady H." userId="61f1bf84-85b2-41ce-aee0-9d2681b30d5e" providerId="ADAL" clId="{3434A890-EC23-4DAF-9E9C-2BB10049618A}" dt="2025-07-23T13:28:27.442" v="2" actId="47"/>
      <pc:docMkLst>
        <pc:docMk/>
      </pc:docMkLst>
      <pc:sldChg chg="del">
        <pc:chgData name="Elias, Chady H." userId="61f1bf84-85b2-41ce-aee0-9d2681b30d5e" providerId="ADAL" clId="{3434A890-EC23-4DAF-9E9C-2BB10049618A}" dt="2025-07-23T13:28:27.442" v="2" actId="47"/>
        <pc:sldMkLst>
          <pc:docMk/>
          <pc:sldMk cId="996757795" sldId="341"/>
        </pc:sldMkLst>
      </pc:sldChg>
      <pc:sldChg chg="del">
        <pc:chgData name="Elias, Chady H." userId="61f1bf84-85b2-41ce-aee0-9d2681b30d5e" providerId="ADAL" clId="{3434A890-EC23-4DAF-9E9C-2BB10049618A}" dt="2025-07-23T13:28:27.442" v="2" actId="47"/>
        <pc:sldMkLst>
          <pc:docMk/>
          <pc:sldMk cId="3501450890" sldId="342"/>
        </pc:sldMkLst>
      </pc:sldChg>
      <pc:sldChg chg="del">
        <pc:chgData name="Elias, Chady H." userId="61f1bf84-85b2-41ce-aee0-9d2681b30d5e" providerId="ADAL" clId="{3434A890-EC23-4DAF-9E9C-2BB10049618A}" dt="2025-07-23T13:28:27.442" v="2" actId="47"/>
        <pc:sldMkLst>
          <pc:docMk/>
          <pc:sldMk cId="249762287" sldId="343"/>
        </pc:sldMkLst>
      </pc:sldChg>
      <pc:sldChg chg="del">
        <pc:chgData name="Elias, Chady H." userId="61f1bf84-85b2-41ce-aee0-9d2681b30d5e" providerId="ADAL" clId="{3434A890-EC23-4DAF-9E9C-2BB10049618A}" dt="2025-07-23T13:28:27.442" v="2" actId="47"/>
        <pc:sldMkLst>
          <pc:docMk/>
          <pc:sldMk cId="2736484453" sldId="346"/>
        </pc:sldMkLst>
      </pc:sldChg>
      <pc:sldChg chg="del">
        <pc:chgData name="Elias, Chady H." userId="61f1bf84-85b2-41ce-aee0-9d2681b30d5e" providerId="ADAL" clId="{3434A890-EC23-4DAF-9E9C-2BB10049618A}" dt="2025-07-23T13:28:27.442" v="2" actId="47"/>
        <pc:sldMkLst>
          <pc:docMk/>
          <pc:sldMk cId="677835772" sldId="347"/>
        </pc:sldMkLst>
      </pc:sldChg>
      <pc:sldChg chg="del">
        <pc:chgData name="Elias, Chady H." userId="61f1bf84-85b2-41ce-aee0-9d2681b30d5e" providerId="ADAL" clId="{3434A890-EC23-4DAF-9E9C-2BB10049618A}" dt="2025-07-23T13:28:27.442" v="2" actId="47"/>
        <pc:sldMkLst>
          <pc:docMk/>
          <pc:sldMk cId="1675196725" sldId="350"/>
        </pc:sldMkLst>
      </pc:sldChg>
      <pc:sldChg chg="del">
        <pc:chgData name="Elias, Chady H." userId="61f1bf84-85b2-41ce-aee0-9d2681b30d5e" providerId="ADAL" clId="{3434A890-EC23-4DAF-9E9C-2BB10049618A}" dt="2025-07-23T13:28:27.442" v="2" actId="47"/>
        <pc:sldMkLst>
          <pc:docMk/>
          <pc:sldMk cId="142482309" sldId="351"/>
        </pc:sldMkLst>
      </pc:sldChg>
      <pc:sldChg chg="del">
        <pc:chgData name="Elias, Chady H." userId="61f1bf84-85b2-41ce-aee0-9d2681b30d5e" providerId="ADAL" clId="{3434A890-EC23-4DAF-9E9C-2BB10049618A}" dt="2025-07-23T13:28:27.442" v="2" actId="47"/>
        <pc:sldMkLst>
          <pc:docMk/>
          <pc:sldMk cId="1665736409" sldId="352"/>
        </pc:sldMkLst>
      </pc:sldChg>
      <pc:sldChg chg="del">
        <pc:chgData name="Elias, Chady H." userId="61f1bf84-85b2-41ce-aee0-9d2681b30d5e" providerId="ADAL" clId="{3434A890-EC23-4DAF-9E9C-2BB10049618A}" dt="2025-07-23T13:28:27.442" v="2" actId="47"/>
        <pc:sldMkLst>
          <pc:docMk/>
          <pc:sldMk cId="1959871706" sldId="353"/>
        </pc:sldMkLst>
      </pc:sldChg>
      <pc:sldChg chg="del">
        <pc:chgData name="Elias, Chady H." userId="61f1bf84-85b2-41ce-aee0-9d2681b30d5e" providerId="ADAL" clId="{3434A890-EC23-4DAF-9E9C-2BB10049618A}" dt="2025-07-23T13:28:27.442" v="2" actId="47"/>
        <pc:sldMkLst>
          <pc:docMk/>
          <pc:sldMk cId="972206391" sldId="354"/>
        </pc:sldMkLst>
      </pc:sldChg>
      <pc:sldChg chg="del">
        <pc:chgData name="Elias, Chady H." userId="61f1bf84-85b2-41ce-aee0-9d2681b30d5e" providerId="ADAL" clId="{3434A890-EC23-4DAF-9E9C-2BB10049618A}" dt="2025-07-23T13:28:27.442" v="2" actId="47"/>
        <pc:sldMkLst>
          <pc:docMk/>
          <pc:sldMk cId="902695720" sldId="355"/>
        </pc:sldMkLst>
      </pc:sldChg>
      <pc:sldChg chg="del">
        <pc:chgData name="Elias, Chady H." userId="61f1bf84-85b2-41ce-aee0-9d2681b30d5e" providerId="ADAL" clId="{3434A890-EC23-4DAF-9E9C-2BB10049618A}" dt="2025-07-23T13:28:27.442" v="2" actId="47"/>
        <pc:sldMkLst>
          <pc:docMk/>
          <pc:sldMk cId="3753208534" sldId="356"/>
        </pc:sldMkLst>
      </pc:sldChg>
      <pc:sldChg chg="del">
        <pc:chgData name="Elias, Chady H." userId="61f1bf84-85b2-41ce-aee0-9d2681b30d5e" providerId="ADAL" clId="{3434A890-EC23-4DAF-9E9C-2BB10049618A}" dt="2025-07-23T13:28:27.442" v="2" actId="47"/>
        <pc:sldMkLst>
          <pc:docMk/>
          <pc:sldMk cId="1635701928" sldId="395"/>
        </pc:sldMkLst>
      </pc:sldChg>
      <pc:sldChg chg="del">
        <pc:chgData name="Elias, Chady H." userId="61f1bf84-85b2-41ce-aee0-9d2681b30d5e" providerId="ADAL" clId="{3434A890-EC23-4DAF-9E9C-2BB10049618A}" dt="2025-07-23T13:28:27.442" v="2" actId="47"/>
        <pc:sldMkLst>
          <pc:docMk/>
          <pc:sldMk cId="684342369" sldId="404"/>
        </pc:sldMkLst>
      </pc:sldChg>
      <pc:sldChg chg="del">
        <pc:chgData name="Elias, Chady H." userId="61f1bf84-85b2-41ce-aee0-9d2681b30d5e" providerId="ADAL" clId="{3434A890-EC23-4DAF-9E9C-2BB10049618A}" dt="2025-07-23T13:28:27.442" v="2" actId="47"/>
        <pc:sldMkLst>
          <pc:docMk/>
          <pc:sldMk cId="2790055465" sldId="409"/>
        </pc:sldMkLst>
      </pc:sldChg>
      <pc:sldChg chg="del">
        <pc:chgData name="Elias, Chady H." userId="61f1bf84-85b2-41ce-aee0-9d2681b30d5e" providerId="ADAL" clId="{3434A890-EC23-4DAF-9E9C-2BB10049618A}" dt="2025-07-23T13:28:27.442" v="2" actId="47"/>
        <pc:sldMkLst>
          <pc:docMk/>
          <pc:sldMk cId="1248338873" sldId="410"/>
        </pc:sldMkLst>
      </pc:sldChg>
      <pc:sldChg chg="del">
        <pc:chgData name="Elias, Chady H." userId="61f1bf84-85b2-41ce-aee0-9d2681b30d5e" providerId="ADAL" clId="{3434A890-EC23-4DAF-9E9C-2BB10049618A}" dt="2025-07-23T13:28:27.442" v="2" actId="47"/>
        <pc:sldMkLst>
          <pc:docMk/>
          <pc:sldMk cId="1647111307" sldId="411"/>
        </pc:sldMkLst>
      </pc:sldChg>
      <pc:sldChg chg="del">
        <pc:chgData name="Elias, Chady H." userId="61f1bf84-85b2-41ce-aee0-9d2681b30d5e" providerId="ADAL" clId="{3434A890-EC23-4DAF-9E9C-2BB10049618A}" dt="2025-07-23T13:28:27.442" v="2" actId="47"/>
        <pc:sldMkLst>
          <pc:docMk/>
          <pc:sldMk cId="911857261" sldId="412"/>
        </pc:sldMkLst>
      </pc:sldChg>
      <pc:sldChg chg="del">
        <pc:chgData name="Elias, Chady H." userId="61f1bf84-85b2-41ce-aee0-9d2681b30d5e" providerId="ADAL" clId="{3434A890-EC23-4DAF-9E9C-2BB10049618A}" dt="2025-07-23T13:28:27.442" v="2" actId="47"/>
        <pc:sldMkLst>
          <pc:docMk/>
          <pc:sldMk cId="2321020698" sldId="413"/>
        </pc:sldMkLst>
      </pc:sldChg>
      <pc:sldChg chg="del">
        <pc:chgData name="Elias, Chady H." userId="61f1bf84-85b2-41ce-aee0-9d2681b30d5e" providerId="ADAL" clId="{3434A890-EC23-4DAF-9E9C-2BB10049618A}" dt="2025-07-23T13:28:27.442" v="2" actId="47"/>
        <pc:sldMkLst>
          <pc:docMk/>
          <pc:sldMk cId="151899301" sldId="414"/>
        </pc:sldMkLst>
      </pc:sldChg>
      <pc:sldChg chg="del">
        <pc:chgData name="Elias, Chady H." userId="61f1bf84-85b2-41ce-aee0-9d2681b30d5e" providerId="ADAL" clId="{3434A890-EC23-4DAF-9E9C-2BB10049618A}" dt="2025-07-23T13:28:27.442" v="2" actId="47"/>
        <pc:sldMkLst>
          <pc:docMk/>
          <pc:sldMk cId="745636198" sldId="415"/>
        </pc:sldMkLst>
      </pc:sldChg>
      <pc:sldChg chg="del">
        <pc:chgData name="Elias, Chady H." userId="61f1bf84-85b2-41ce-aee0-9d2681b30d5e" providerId="ADAL" clId="{3434A890-EC23-4DAF-9E9C-2BB10049618A}" dt="2025-07-23T13:28:27.442" v="2" actId="47"/>
        <pc:sldMkLst>
          <pc:docMk/>
          <pc:sldMk cId="2572112480" sldId="416"/>
        </pc:sldMkLst>
      </pc:sldChg>
      <pc:sldChg chg="del">
        <pc:chgData name="Elias, Chady H." userId="61f1bf84-85b2-41ce-aee0-9d2681b30d5e" providerId="ADAL" clId="{3434A890-EC23-4DAF-9E9C-2BB10049618A}" dt="2025-07-23T13:28:27.442" v="2" actId="47"/>
        <pc:sldMkLst>
          <pc:docMk/>
          <pc:sldMk cId="312390356" sldId="417"/>
        </pc:sldMkLst>
      </pc:sldChg>
      <pc:sldChg chg="del">
        <pc:chgData name="Elias, Chady H." userId="61f1bf84-85b2-41ce-aee0-9d2681b30d5e" providerId="ADAL" clId="{3434A890-EC23-4DAF-9E9C-2BB10049618A}" dt="2025-07-23T13:28:27.442" v="2" actId="47"/>
        <pc:sldMkLst>
          <pc:docMk/>
          <pc:sldMk cId="2317374893" sldId="427"/>
        </pc:sldMkLst>
      </pc:sldChg>
      <pc:sldChg chg="del">
        <pc:chgData name="Elias, Chady H." userId="61f1bf84-85b2-41ce-aee0-9d2681b30d5e" providerId="ADAL" clId="{3434A890-EC23-4DAF-9E9C-2BB10049618A}" dt="2025-07-23T13:28:27.442" v="2" actId="47"/>
        <pc:sldMkLst>
          <pc:docMk/>
          <pc:sldMk cId="1710195782" sldId="428"/>
        </pc:sldMkLst>
      </pc:sldChg>
      <pc:sldChg chg="del">
        <pc:chgData name="Elias, Chady H." userId="61f1bf84-85b2-41ce-aee0-9d2681b30d5e" providerId="ADAL" clId="{3434A890-EC23-4DAF-9E9C-2BB10049618A}" dt="2025-07-23T13:28:27.442" v="2" actId="47"/>
        <pc:sldMkLst>
          <pc:docMk/>
          <pc:sldMk cId="3594772646" sldId="429"/>
        </pc:sldMkLst>
      </pc:sldChg>
      <pc:sldChg chg="del">
        <pc:chgData name="Elias, Chady H." userId="61f1bf84-85b2-41ce-aee0-9d2681b30d5e" providerId="ADAL" clId="{3434A890-EC23-4DAF-9E9C-2BB10049618A}" dt="2025-07-23T13:28:27.442" v="2" actId="47"/>
        <pc:sldMkLst>
          <pc:docMk/>
          <pc:sldMk cId="1026161730" sldId="430"/>
        </pc:sldMkLst>
      </pc:sldChg>
      <pc:sldChg chg="del">
        <pc:chgData name="Elias, Chady H." userId="61f1bf84-85b2-41ce-aee0-9d2681b30d5e" providerId="ADAL" clId="{3434A890-EC23-4DAF-9E9C-2BB10049618A}" dt="2025-07-23T13:28:27.442" v="2" actId="47"/>
        <pc:sldMkLst>
          <pc:docMk/>
          <pc:sldMk cId="2147211396" sldId="431"/>
        </pc:sldMkLst>
      </pc:sldChg>
      <pc:sldChg chg="del">
        <pc:chgData name="Elias, Chady H." userId="61f1bf84-85b2-41ce-aee0-9d2681b30d5e" providerId="ADAL" clId="{3434A890-EC23-4DAF-9E9C-2BB10049618A}" dt="2025-07-23T13:28:27.442" v="2" actId="47"/>
        <pc:sldMkLst>
          <pc:docMk/>
          <pc:sldMk cId="1094037730" sldId="432"/>
        </pc:sldMkLst>
      </pc:sldChg>
      <pc:sldChg chg="del ord">
        <pc:chgData name="Elias, Chady H." userId="61f1bf84-85b2-41ce-aee0-9d2681b30d5e" providerId="ADAL" clId="{3434A890-EC23-4DAF-9E9C-2BB10049618A}" dt="2025-07-23T13:28:27.442" v="2" actId="47"/>
        <pc:sldMkLst>
          <pc:docMk/>
          <pc:sldMk cId="3803379912" sldId="436"/>
        </pc:sldMkLst>
      </pc:sldChg>
      <pc:sldMasterChg chg="delSldLayout">
        <pc:chgData name="Elias, Chady H." userId="61f1bf84-85b2-41ce-aee0-9d2681b30d5e" providerId="ADAL" clId="{3434A890-EC23-4DAF-9E9C-2BB10049618A}" dt="2025-07-23T13:28:27.442" v="2" actId="47"/>
        <pc:sldMasterMkLst>
          <pc:docMk/>
          <pc:sldMasterMk cId="1519946592" sldId="2147483661"/>
        </pc:sldMasterMkLst>
        <pc:sldLayoutChg chg="del">
          <pc:chgData name="Elias, Chady H." userId="61f1bf84-85b2-41ce-aee0-9d2681b30d5e" providerId="ADAL" clId="{3434A890-EC23-4DAF-9E9C-2BB10049618A}" dt="2025-07-23T13:28:27.442" v="2" actId="47"/>
          <pc:sldLayoutMkLst>
            <pc:docMk/>
            <pc:sldMasterMk cId="1519946592" sldId="2147483661"/>
            <pc:sldLayoutMk cId="1676530001" sldId="2147483720"/>
          </pc:sldLayoutMkLst>
        </pc:sldLayoutChg>
      </pc:sldMasterChg>
    </pc:docChg>
  </pc:docChgLst>
  <pc:docChgLst>
    <pc:chgData name="Karyn Johnson" userId="5b537da3-8fe8-412d-8c65-21230afc46da" providerId="ADAL" clId="{84B9330D-9657-3944-BAA5-7A1C4D0100F8}"/>
    <pc:docChg chg="modSld">
      <pc:chgData name="Karyn Johnson" userId="5b537da3-8fe8-412d-8c65-21230afc46da" providerId="ADAL" clId="{84B9330D-9657-3944-BAA5-7A1C4D0100F8}" dt="2025-08-03T16:30:21.782" v="94" actId="20577"/>
      <pc:docMkLst>
        <pc:docMk/>
      </pc:docMkLst>
      <pc:sldChg chg="modSp mod">
        <pc:chgData name="Karyn Johnson" userId="5b537da3-8fe8-412d-8c65-21230afc46da" providerId="ADAL" clId="{84B9330D-9657-3944-BAA5-7A1C4D0100F8}" dt="2025-08-03T16:14:37.103" v="0" actId="20577"/>
        <pc:sldMkLst>
          <pc:docMk/>
          <pc:sldMk cId="2771190949" sldId="340"/>
        </pc:sldMkLst>
        <pc:spChg chg="mod">
          <ac:chgData name="Karyn Johnson" userId="5b537da3-8fe8-412d-8c65-21230afc46da" providerId="ADAL" clId="{84B9330D-9657-3944-BAA5-7A1C4D0100F8}" dt="2025-08-03T16:14:37.103" v="0" actId="20577"/>
          <ac:spMkLst>
            <pc:docMk/>
            <pc:sldMk cId="2771190949" sldId="340"/>
            <ac:spMk id="3" creationId="{AB0A2D4E-8AE8-4E40-953E-EF679CEACA2A}"/>
          </ac:spMkLst>
        </pc:spChg>
      </pc:sldChg>
      <pc:sldChg chg="modSp mod">
        <pc:chgData name="Karyn Johnson" userId="5b537da3-8fe8-412d-8c65-21230afc46da" providerId="ADAL" clId="{84B9330D-9657-3944-BAA5-7A1C4D0100F8}" dt="2025-08-03T16:20:34.516" v="61" actId="20577"/>
        <pc:sldMkLst>
          <pc:docMk/>
          <pc:sldMk cId="2178889223" sldId="357"/>
        </pc:sldMkLst>
        <pc:spChg chg="mod">
          <ac:chgData name="Karyn Johnson" userId="5b537da3-8fe8-412d-8c65-21230afc46da" providerId="ADAL" clId="{84B9330D-9657-3944-BAA5-7A1C4D0100F8}" dt="2025-08-03T16:20:34.516" v="61" actId="20577"/>
          <ac:spMkLst>
            <pc:docMk/>
            <pc:sldMk cId="2178889223" sldId="357"/>
            <ac:spMk id="4" creationId="{2EE0C8D2-B791-F7CA-DC06-47D6BA7439DB}"/>
          </ac:spMkLst>
        </pc:spChg>
      </pc:sldChg>
      <pc:sldChg chg="modSp mod">
        <pc:chgData name="Karyn Johnson" userId="5b537da3-8fe8-412d-8c65-21230afc46da" providerId="ADAL" clId="{84B9330D-9657-3944-BAA5-7A1C4D0100F8}" dt="2025-08-03T16:18:14.486" v="42" actId="20577"/>
        <pc:sldMkLst>
          <pc:docMk/>
          <pc:sldMk cId="4147667391" sldId="426"/>
        </pc:sldMkLst>
        <pc:spChg chg="mod">
          <ac:chgData name="Karyn Johnson" userId="5b537da3-8fe8-412d-8c65-21230afc46da" providerId="ADAL" clId="{84B9330D-9657-3944-BAA5-7A1C4D0100F8}" dt="2025-08-03T16:18:14.486" v="42" actId="20577"/>
          <ac:spMkLst>
            <pc:docMk/>
            <pc:sldMk cId="4147667391" sldId="426"/>
            <ac:spMk id="2" creationId="{0A11EDA3-0BF8-4B5E-85A9-9F30587B4E41}"/>
          </ac:spMkLst>
        </pc:spChg>
      </pc:sldChg>
      <pc:sldChg chg="modSp mod">
        <pc:chgData name="Karyn Johnson" userId="5b537da3-8fe8-412d-8c65-21230afc46da" providerId="ADAL" clId="{84B9330D-9657-3944-BAA5-7A1C4D0100F8}" dt="2025-08-03T16:19:35.928" v="54" actId="20577"/>
        <pc:sldMkLst>
          <pc:docMk/>
          <pc:sldMk cId="2486066180" sldId="434"/>
        </pc:sldMkLst>
        <pc:spChg chg="mod">
          <ac:chgData name="Karyn Johnson" userId="5b537da3-8fe8-412d-8c65-21230afc46da" providerId="ADAL" clId="{84B9330D-9657-3944-BAA5-7A1C4D0100F8}" dt="2025-08-03T16:19:21.437" v="48" actId="20577"/>
          <ac:spMkLst>
            <pc:docMk/>
            <pc:sldMk cId="2486066180" sldId="434"/>
            <ac:spMk id="4" creationId="{B2DAA776-375A-93EC-1EAF-BBC0FA145BE2}"/>
          </ac:spMkLst>
        </pc:spChg>
        <pc:graphicFrameChg chg="modGraphic">
          <ac:chgData name="Karyn Johnson" userId="5b537da3-8fe8-412d-8c65-21230afc46da" providerId="ADAL" clId="{84B9330D-9657-3944-BAA5-7A1C4D0100F8}" dt="2025-08-03T16:19:35.928" v="54" actId="20577"/>
          <ac:graphicFrameMkLst>
            <pc:docMk/>
            <pc:sldMk cId="2486066180" sldId="434"/>
            <ac:graphicFrameMk id="11" creationId="{A0AE2480-CFDB-A6EF-EA35-2F709FF316D1}"/>
          </ac:graphicFrameMkLst>
        </pc:graphicFrameChg>
      </pc:sldChg>
      <pc:sldChg chg="modSp mod">
        <pc:chgData name="Karyn Johnson" userId="5b537da3-8fe8-412d-8c65-21230afc46da" providerId="ADAL" clId="{84B9330D-9657-3944-BAA5-7A1C4D0100F8}" dt="2025-08-03T16:22:39.814" v="65" actId="20577"/>
        <pc:sldMkLst>
          <pc:docMk/>
          <pc:sldMk cId="3532869280" sldId="435"/>
        </pc:sldMkLst>
        <pc:spChg chg="mod">
          <ac:chgData name="Karyn Johnson" userId="5b537da3-8fe8-412d-8c65-21230afc46da" providerId="ADAL" clId="{84B9330D-9657-3944-BAA5-7A1C4D0100F8}" dt="2025-08-03T16:22:39.814" v="65" actId="20577"/>
          <ac:spMkLst>
            <pc:docMk/>
            <pc:sldMk cId="3532869280" sldId="435"/>
            <ac:spMk id="4" creationId="{7C2CBFC6-4487-030F-8330-386A6F2CA78E}"/>
          </ac:spMkLst>
        </pc:spChg>
      </pc:sldChg>
      <pc:sldChg chg="modSp mod">
        <pc:chgData name="Karyn Johnson" userId="5b537da3-8fe8-412d-8c65-21230afc46da" providerId="ADAL" clId="{84B9330D-9657-3944-BAA5-7A1C4D0100F8}" dt="2025-08-03T16:29:34.149" v="88" actId="20577"/>
        <pc:sldMkLst>
          <pc:docMk/>
          <pc:sldMk cId="2014809622" sldId="438"/>
        </pc:sldMkLst>
        <pc:spChg chg="mod">
          <ac:chgData name="Karyn Johnson" userId="5b537da3-8fe8-412d-8c65-21230afc46da" providerId="ADAL" clId="{84B9330D-9657-3944-BAA5-7A1C4D0100F8}" dt="2025-08-03T16:29:34.149" v="88" actId="20577"/>
          <ac:spMkLst>
            <pc:docMk/>
            <pc:sldMk cId="2014809622" sldId="438"/>
            <ac:spMk id="2" creationId="{88BC1EA8-98FE-3C3C-3C74-0145DB10FCF6}"/>
          </ac:spMkLst>
        </pc:spChg>
      </pc:sldChg>
      <pc:sldChg chg="modSp mod">
        <pc:chgData name="Karyn Johnson" userId="5b537da3-8fe8-412d-8c65-21230afc46da" providerId="ADAL" clId="{84B9330D-9657-3944-BAA5-7A1C4D0100F8}" dt="2025-08-03T16:26:48.875" v="74" actId="20577"/>
        <pc:sldMkLst>
          <pc:docMk/>
          <pc:sldMk cId="1283409337" sldId="439"/>
        </pc:sldMkLst>
        <pc:spChg chg="mod">
          <ac:chgData name="Karyn Johnson" userId="5b537da3-8fe8-412d-8c65-21230afc46da" providerId="ADAL" clId="{84B9330D-9657-3944-BAA5-7A1C4D0100F8}" dt="2025-08-03T16:26:48.875" v="74" actId="20577"/>
          <ac:spMkLst>
            <pc:docMk/>
            <pc:sldMk cId="1283409337" sldId="439"/>
            <ac:spMk id="2" creationId="{163CAE76-3AEC-2823-A504-091182BA7F6D}"/>
          </ac:spMkLst>
        </pc:spChg>
      </pc:sldChg>
      <pc:sldChg chg="modSp mod">
        <pc:chgData name="Karyn Johnson" userId="5b537da3-8fe8-412d-8c65-21230afc46da" providerId="ADAL" clId="{84B9330D-9657-3944-BAA5-7A1C4D0100F8}" dt="2025-08-03T16:28:02.140" v="84" actId="2711"/>
        <pc:sldMkLst>
          <pc:docMk/>
          <pc:sldMk cId="1286586339" sldId="440"/>
        </pc:sldMkLst>
        <pc:spChg chg="mod">
          <ac:chgData name="Karyn Johnson" userId="5b537da3-8fe8-412d-8c65-21230afc46da" providerId="ADAL" clId="{84B9330D-9657-3944-BAA5-7A1C4D0100F8}" dt="2025-08-03T16:27:03.066" v="76" actId="20577"/>
          <ac:spMkLst>
            <pc:docMk/>
            <pc:sldMk cId="1286586339" sldId="440"/>
            <ac:spMk id="4" creationId="{A29CBA86-C74B-9B63-E275-5258719F3F84}"/>
          </ac:spMkLst>
        </pc:spChg>
        <pc:graphicFrameChg chg="mod">
          <ac:chgData name="Karyn Johnson" userId="5b537da3-8fe8-412d-8c65-21230afc46da" providerId="ADAL" clId="{84B9330D-9657-3944-BAA5-7A1C4D0100F8}" dt="2025-08-03T16:28:02.140" v="84" actId="2711"/>
          <ac:graphicFrameMkLst>
            <pc:docMk/>
            <pc:sldMk cId="1286586339" sldId="440"/>
            <ac:graphicFrameMk id="11" creationId="{8FF1163A-5A96-FE72-1A8D-3A662C0F4D68}"/>
          </ac:graphicFrameMkLst>
        </pc:graphicFrameChg>
      </pc:sldChg>
      <pc:sldChg chg="modSp mod">
        <pc:chgData name="Karyn Johnson" userId="5b537da3-8fe8-412d-8c65-21230afc46da" providerId="ADAL" clId="{84B9330D-9657-3944-BAA5-7A1C4D0100F8}" dt="2025-08-03T16:28:17.627" v="86" actId="20577"/>
        <pc:sldMkLst>
          <pc:docMk/>
          <pc:sldMk cId="276643758" sldId="441"/>
        </pc:sldMkLst>
        <pc:spChg chg="mod">
          <ac:chgData name="Karyn Johnson" userId="5b537da3-8fe8-412d-8c65-21230afc46da" providerId="ADAL" clId="{84B9330D-9657-3944-BAA5-7A1C4D0100F8}" dt="2025-08-03T16:28:17.627" v="86" actId="20577"/>
          <ac:spMkLst>
            <pc:docMk/>
            <pc:sldMk cId="276643758" sldId="441"/>
            <ac:spMk id="4" creationId="{E14D097C-CEB6-5986-D040-7C579FCE973A}"/>
          </ac:spMkLst>
        </pc:spChg>
      </pc:sldChg>
      <pc:sldChg chg="modSp mod">
        <pc:chgData name="Karyn Johnson" userId="5b537da3-8fe8-412d-8c65-21230afc46da" providerId="ADAL" clId="{84B9330D-9657-3944-BAA5-7A1C4D0100F8}" dt="2025-08-03T16:26:36.875" v="73" actId="20577"/>
        <pc:sldMkLst>
          <pc:docMk/>
          <pc:sldMk cId="2625244641" sldId="442"/>
        </pc:sldMkLst>
        <pc:spChg chg="mod">
          <ac:chgData name="Karyn Johnson" userId="5b537da3-8fe8-412d-8c65-21230afc46da" providerId="ADAL" clId="{84B9330D-9657-3944-BAA5-7A1C4D0100F8}" dt="2025-08-03T16:26:36.875" v="73" actId="20577"/>
          <ac:spMkLst>
            <pc:docMk/>
            <pc:sldMk cId="2625244641" sldId="442"/>
            <ac:spMk id="2" creationId="{5F91D167-0DE0-F304-41A8-27FB7045287F}"/>
          </ac:spMkLst>
        </pc:spChg>
        <pc:spChg chg="mod">
          <ac:chgData name="Karyn Johnson" userId="5b537da3-8fe8-412d-8c65-21230afc46da" providerId="ADAL" clId="{84B9330D-9657-3944-BAA5-7A1C4D0100F8}" dt="2025-08-03T16:22:48.472" v="67" actId="20577"/>
          <ac:spMkLst>
            <pc:docMk/>
            <pc:sldMk cId="2625244641" sldId="442"/>
            <ac:spMk id="4" creationId="{BB8A8243-3203-2213-FCC6-E1E3B8C1137B}"/>
          </ac:spMkLst>
        </pc:spChg>
      </pc:sldChg>
      <pc:sldChg chg="modSp mod">
        <pc:chgData name="Karyn Johnson" userId="5b537da3-8fe8-412d-8c65-21230afc46da" providerId="ADAL" clId="{84B9330D-9657-3944-BAA5-7A1C4D0100F8}" dt="2025-08-03T16:29:56.428" v="92" actId="20577"/>
        <pc:sldMkLst>
          <pc:docMk/>
          <pc:sldMk cId="1972385040" sldId="443"/>
        </pc:sldMkLst>
        <pc:spChg chg="mod">
          <ac:chgData name="Karyn Johnson" userId="5b537da3-8fe8-412d-8c65-21230afc46da" providerId="ADAL" clId="{84B9330D-9657-3944-BAA5-7A1C4D0100F8}" dt="2025-08-03T16:29:56.428" v="92" actId="20577"/>
          <ac:spMkLst>
            <pc:docMk/>
            <pc:sldMk cId="1972385040" sldId="443"/>
            <ac:spMk id="4" creationId="{4BACA8B6-1033-9CA9-609C-2C099CC8E2D1}"/>
          </ac:spMkLst>
        </pc:spChg>
        <pc:spChg chg="mod">
          <ac:chgData name="Karyn Johnson" userId="5b537da3-8fe8-412d-8c65-21230afc46da" providerId="ADAL" clId="{84B9330D-9657-3944-BAA5-7A1C4D0100F8}" dt="2025-08-03T16:29:52.225" v="90" actId="20577"/>
          <ac:spMkLst>
            <pc:docMk/>
            <pc:sldMk cId="1972385040" sldId="443"/>
            <ac:spMk id="22" creationId="{D6521844-92D0-28B6-41FB-0A8C18826CC3}"/>
          </ac:spMkLst>
        </pc:spChg>
      </pc:sldChg>
      <pc:sldChg chg="modSp mod">
        <pc:chgData name="Karyn Johnson" userId="5b537da3-8fe8-412d-8c65-21230afc46da" providerId="ADAL" clId="{84B9330D-9657-3944-BAA5-7A1C4D0100F8}" dt="2025-08-03T16:30:21.782" v="94" actId="20577"/>
        <pc:sldMkLst>
          <pc:docMk/>
          <pc:sldMk cId="2692759826" sldId="444"/>
        </pc:sldMkLst>
        <pc:spChg chg="mod">
          <ac:chgData name="Karyn Johnson" userId="5b537da3-8fe8-412d-8c65-21230afc46da" providerId="ADAL" clId="{84B9330D-9657-3944-BAA5-7A1C4D0100F8}" dt="2025-08-03T16:30:21.782" v="94" actId="20577"/>
          <ac:spMkLst>
            <pc:docMk/>
            <pc:sldMk cId="2692759826" sldId="444"/>
            <ac:spMk id="4" creationId="{2B73814E-B746-0B2C-83DA-DF6D5E4EB0E6}"/>
          </ac:spMkLst>
        </pc:spChg>
      </pc:sldChg>
      <pc:sldChg chg="modSp mod">
        <pc:chgData name="Karyn Johnson" userId="5b537da3-8fe8-412d-8c65-21230afc46da" providerId="ADAL" clId="{84B9330D-9657-3944-BAA5-7A1C4D0100F8}" dt="2025-08-03T16:25:48.936" v="72" actId="20577"/>
        <pc:sldMkLst>
          <pc:docMk/>
          <pc:sldMk cId="3730568362" sldId="445"/>
        </pc:sldMkLst>
        <pc:spChg chg="mod">
          <ac:chgData name="Karyn Johnson" userId="5b537da3-8fe8-412d-8c65-21230afc46da" providerId="ADAL" clId="{84B9330D-9657-3944-BAA5-7A1C4D0100F8}" dt="2025-08-03T16:25:48.936" v="72" actId="20577"/>
          <ac:spMkLst>
            <pc:docMk/>
            <pc:sldMk cId="3730568362" sldId="445"/>
            <ac:spMk id="2" creationId="{1701E4F8-76F8-D7FD-066A-D4616C88AD72}"/>
          </ac:spMkLst>
        </pc:spChg>
        <pc:spChg chg="mod">
          <ac:chgData name="Karyn Johnson" userId="5b537da3-8fe8-412d-8c65-21230afc46da" providerId="ADAL" clId="{84B9330D-9657-3944-BAA5-7A1C4D0100F8}" dt="2025-08-03T16:23:34.549" v="68" actId="20577"/>
          <ac:spMkLst>
            <pc:docMk/>
            <pc:sldMk cId="3730568362" sldId="445"/>
            <ac:spMk id="4" creationId="{10F38D4E-9EA6-63EB-02A7-0377AD381C3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EE1034-DD11-4FC7-9D8D-7D1A11C49B96}"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en-US"/>
        </a:p>
      </dgm:t>
    </dgm:pt>
    <dgm:pt modelId="{F0CD69CD-38D9-40E3-A845-411F317804F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Create Package</a:t>
          </a:r>
        </a:p>
      </dgm:t>
    </dgm:pt>
    <dgm:pt modelId="{EB3223C4-D8CB-42D5-AC0F-DA393814546E}" type="par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456CF8F-10EE-48DF-B56C-7F41AD883D88}" type="sib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2DD9BB-54D0-49DF-B9C0-2391F58E25B1}">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Set measurement &amp; classification system</a:t>
          </a:r>
        </a:p>
      </dgm:t>
    </dgm:pt>
    <dgm:pt modelId="{05DDD2B4-794B-4F9A-9D03-64B34DB28720}" type="par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B0025AF-E251-4482-95FA-233975658075}" type="sib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C9CD632-E29A-4ACA-ADF6-8E27C69BD72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Publish Drawings/Model</a:t>
          </a:r>
        </a:p>
      </dgm:t>
    </dgm:pt>
    <dgm:pt modelId="{C36B7BD7-C22E-4A36-B050-EC8C4948E2BF}" type="par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31C16DB-1FE2-4DC5-A6E4-EC240B0741DA}" type="sib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585C504-C59A-4D1F-9BC0-821B90AE2462}">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From Docs</a:t>
          </a:r>
        </a:p>
      </dgm:t>
    </dgm:pt>
    <dgm:pt modelId="{268C0AC8-E410-4715-9512-C7A481B0A3B5}" type="par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979161E-82B4-4EC3-A7BF-28BD66B87F63}" type="sib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687E497-EF11-4852-9BD1-9C5DD6D5D824}">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Define Takeoff Types</a:t>
          </a:r>
        </a:p>
      </dgm:t>
    </dgm:pt>
    <dgm:pt modelId="{18C3C295-6EE5-449F-9C28-58F5BDD365C0}" type="par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326CD89-4FB7-4F4D-BE9E-AF9376C7FF99}" type="sib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B73D92B-BEA9-4114-B59A-7992B4734913}">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Count, linear, area, BIM</a:t>
          </a:r>
        </a:p>
      </dgm:t>
    </dgm:pt>
    <dgm:pt modelId="{317B9905-F15D-497D-A368-399421A77631}" type="par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0423525-DFFA-4683-82D4-43CAEFF92594}" type="sib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10F478F-283C-4F52-8FEC-5B7E206E7E09}">
      <dgm:prSe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Measure &amp; Assign</a:t>
          </a:r>
        </a:p>
      </dgm:t>
    </dgm:pt>
    <dgm:pt modelId="{8D70AE16-54AF-4478-8BBC-27887781260C}" type="par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28A9E6B-B388-4C71-B2F9-92FA209FF038}" type="sib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474F946-69A9-4C22-847C-6698E85DF8D8}">
      <dgm:prSet custT="1"/>
      <dgm:spPr/>
      <dgm:t>
        <a:bodyPr/>
        <a:lstStyle/>
        <a:p>
          <a:r>
            <a:rPr lang="en-US" sz="2000" dirty="0">
              <a:latin typeface="Arial" panose="020B0604020202020204" pitchFamily="34" charset="0"/>
              <a:cs typeface="Arial" panose="020B0604020202020204" pitchFamily="34" charset="0"/>
            </a:rPr>
            <a:t>Review Inventory, Export</a:t>
          </a:r>
        </a:p>
      </dgm:t>
    </dgm:pt>
    <dgm:pt modelId="{60FA1C57-20C4-4C8E-A665-04DC0469E0BC}" type="parTrans" cxnId="{70E0D926-8806-4C83-93FD-BD085046B642}">
      <dgm:prSet/>
      <dgm:spPr/>
      <dgm:t>
        <a:bodyPr/>
        <a:lstStyle/>
        <a:p>
          <a:endParaRPr lang="en-US"/>
        </a:p>
      </dgm:t>
    </dgm:pt>
    <dgm:pt modelId="{E038D908-45DF-4C1E-93BE-6684AE612113}" type="sibTrans" cxnId="{70E0D926-8806-4C83-93FD-BD085046B642}">
      <dgm:prSet/>
      <dgm:spPr/>
      <dgm:t>
        <a:bodyPr/>
        <a:lstStyle/>
        <a:p>
          <a:endParaRPr lang="en-US"/>
        </a:p>
      </dgm:t>
    </dgm:pt>
    <dgm:pt modelId="{22B923C2-DBE9-4748-80ED-75F41057FC96}" type="pres">
      <dgm:prSet presAssocID="{F7EE1034-DD11-4FC7-9D8D-7D1A11C49B96}" presName="rootnode" presStyleCnt="0">
        <dgm:presLayoutVars>
          <dgm:chMax/>
          <dgm:chPref/>
          <dgm:dir/>
          <dgm:animLvl val="lvl"/>
        </dgm:presLayoutVars>
      </dgm:prSet>
      <dgm:spPr/>
    </dgm:pt>
    <dgm:pt modelId="{95C99368-8A3C-48D4-A0E8-FE28002A3A59}" type="pres">
      <dgm:prSet presAssocID="{F0CD69CD-38D9-40E3-A845-411F317804F5}" presName="composite" presStyleCnt="0"/>
      <dgm:spPr/>
    </dgm:pt>
    <dgm:pt modelId="{D541CFDB-3CCF-4C1D-852B-104A5072FAF4}" type="pres">
      <dgm:prSet presAssocID="{F0CD69CD-38D9-40E3-A845-411F317804F5}" presName="bentUpArrow1" presStyleLbl="alignImgPlace1" presStyleIdx="0" presStyleCnt="3"/>
      <dgm:spPr/>
    </dgm:pt>
    <dgm:pt modelId="{2C1B123B-9009-473C-8F3D-C35E3784E535}" type="pres">
      <dgm:prSet presAssocID="{F0CD69CD-38D9-40E3-A845-411F317804F5}" presName="ParentText" presStyleLbl="node1" presStyleIdx="0" presStyleCnt="4">
        <dgm:presLayoutVars>
          <dgm:chMax val="1"/>
          <dgm:chPref val="1"/>
          <dgm:bulletEnabled val="1"/>
        </dgm:presLayoutVars>
      </dgm:prSet>
      <dgm:spPr/>
    </dgm:pt>
    <dgm:pt modelId="{7D24D031-3D40-4C50-B40E-14189835936A}" type="pres">
      <dgm:prSet presAssocID="{F0CD69CD-38D9-40E3-A845-411F317804F5}" presName="ChildText" presStyleLbl="revTx" presStyleIdx="0" presStyleCnt="4" custScaleX="264696" custLinFactNeighborX="84858" custLinFactNeighborY="1867">
        <dgm:presLayoutVars>
          <dgm:chMax val="0"/>
          <dgm:chPref val="0"/>
          <dgm:bulletEnabled val="1"/>
        </dgm:presLayoutVars>
      </dgm:prSet>
      <dgm:spPr/>
    </dgm:pt>
    <dgm:pt modelId="{FAC573E7-3F2A-484D-8F65-E3593CF6DDBD}" type="pres">
      <dgm:prSet presAssocID="{D456CF8F-10EE-48DF-B56C-7F41AD883D88}" presName="sibTrans" presStyleCnt="0"/>
      <dgm:spPr/>
    </dgm:pt>
    <dgm:pt modelId="{DD1E65E0-9A07-4F78-998E-1EB9344AA4C3}" type="pres">
      <dgm:prSet presAssocID="{FC9CD632-E29A-4ACA-ADF6-8E27C69BD725}" presName="composite" presStyleCnt="0"/>
      <dgm:spPr/>
    </dgm:pt>
    <dgm:pt modelId="{9A5BE65D-896B-40FD-BE4D-2FA4E40671A7}" type="pres">
      <dgm:prSet presAssocID="{FC9CD632-E29A-4ACA-ADF6-8E27C69BD725}" presName="bentUpArrow1" presStyleLbl="alignImgPlace1" presStyleIdx="1" presStyleCnt="3"/>
      <dgm:spPr/>
    </dgm:pt>
    <dgm:pt modelId="{004C3501-8C63-440B-A1EB-0ED55FBC4092}" type="pres">
      <dgm:prSet presAssocID="{FC9CD632-E29A-4ACA-ADF6-8E27C69BD725}" presName="ParentText" presStyleLbl="node1" presStyleIdx="1" presStyleCnt="4">
        <dgm:presLayoutVars>
          <dgm:chMax val="1"/>
          <dgm:chPref val="1"/>
          <dgm:bulletEnabled val="1"/>
        </dgm:presLayoutVars>
      </dgm:prSet>
      <dgm:spPr/>
    </dgm:pt>
    <dgm:pt modelId="{EAE6290B-129C-470B-B6B3-BA3F6AA4FE0F}" type="pres">
      <dgm:prSet presAssocID="{FC9CD632-E29A-4ACA-ADF6-8E27C69BD725}" presName="ChildText" presStyleLbl="revTx" presStyleIdx="1" presStyleCnt="4">
        <dgm:presLayoutVars>
          <dgm:chMax val="0"/>
          <dgm:chPref val="0"/>
          <dgm:bulletEnabled val="1"/>
        </dgm:presLayoutVars>
      </dgm:prSet>
      <dgm:spPr/>
    </dgm:pt>
    <dgm:pt modelId="{A19E4C43-A3B4-4F46-8B94-9A63ED750D6B}" type="pres">
      <dgm:prSet presAssocID="{F31C16DB-1FE2-4DC5-A6E4-EC240B0741DA}" presName="sibTrans" presStyleCnt="0"/>
      <dgm:spPr/>
    </dgm:pt>
    <dgm:pt modelId="{A2495B81-E9E0-4721-8C39-6E024F8322FF}" type="pres">
      <dgm:prSet presAssocID="{F687E497-EF11-4852-9BD1-9C5DD6D5D824}" presName="composite" presStyleCnt="0"/>
      <dgm:spPr/>
    </dgm:pt>
    <dgm:pt modelId="{404661B5-372B-4506-838E-C7B2DE791A9F}" type="pres">
      <dgm:prSet presAssocID="{F687E497-EF11-4852-9BD1-9C5DD6D5D824}" presName="bentUpArrow1" presStyleLbl="alignImgPlace1" presStyleIdx="2" presStyleCnt="3"/>
      <dgm:spPr/>
    </dgm:pt>
    <dgm:pt modelId="{6D3F0D79-79A3-4D8B-8E2A-38E69EAC92EC}" type="pres">
      <dgm:prSet presAssocID="{F687E497-EF11-4852-9BD1-9C5DD6D5D824}" presName="ParentText" presStyleLbl="node1" presStyleIdx="2" presStyleCnt="4">
        <dgm:presLayoutVars>
          <dgm:chMax val="1"/>
          <dgm:chPref val="1"/>
          <dgm:bulletEnabled val="1"/>
        </dgm:presLayoutVars>
      </dgm:prSet>
      <dgm:spPr/>
    </dgm:pt>
    <dgm:pt modelId="{60C39363-1A4A-44DF-A665-B676A8D78FAF}" type="pres">
      <dgm:prSet presAssocID="{F687E497-EF11-4852-9BD1-9C5DD6D5D824}" presName="ChildText" presStyleLbl="revTx" presStyleIdx="2" presStyleCnt="4">
        <dgm:presLayoutVars>
          <dgm:chMax val="0"/>
          <dgm:chPref val="0"/>
          <dgm:bulletEnabled val="1"/>
        </dgm:presLayoutVars>
      </dgm:prSet>
      <dgm:spPr/>
    </dgm:pt>
    <dgm:pt modelId="{9D149683-7C5C-4C56-9F63-5BED99D93DC9}" type="pres">
      <dgm:prSet presAssocID="{C326CD89-4FB7-4F4D-BE9E-AF9376C7FF99}" presName="sibTrans" presStyleCnt="0"/>
      <dgm:spPr/>
    </dgm:pt>
    <dgm:pt modelId="{13B17B3A-375D-467E-A588-C8CA510DC760}" type="pres">
      <dgm:prSet presAssocID="{E10F478F-283C-4F52-8FEC-5B7E206E7E09}" presName="composite" presStyleCnt="0"/>
      <dgm:spPr/>
    </dgm:pt>
    <dgm:pt modelId="{8879C8E8-F854-49B7-A230-D88221A902A8}" type="pres">
      <dgm:prSet presAssocID="{E10F478F-283C-4F52-8FEC-5B7E206E7E09}" presName="ParentText" presStyleLbl="node1" presStyleIdx="3" presStyleCnt="4">
        <dgm:presLayoutVars>
          <dgm:chMax val="1"/>
          <dgm:chPref val="1"/>
          <dgm:bulletEnabled val="1"/>
        </dgm:presLayoutVars>
      </dgm:prSet>
      <dgm:spPr/>
    </dgm:pt>
    <dgm:pt modelId="{51EEE65B-8FF5-48E4-9E8A-3AFB36D56E91}" type="pres">
      <dgm:prSet presAssocID="{E10F478F-283C-4F52-8FEC-5B7E206E7E09}" presName="FinalChildText" presStyleLbl="revTx" presStyleIdx="3" presStyleCnt="4">
        <dgm:presLayoutVars>
          <dgm:chMax val="0"/>
          <dgm:chPref val="0"/>
          <dgm:bulletEnabled val="1"/>
        </dgm:presLayoutVars>
      </dgm:prSet>
      <dgm:spPr/>
    </dgm:pt>
  </dgm:ptLst>
  <dgm:cxnLst>
    <dgm:cxn modelId="{36B4930A-BEF0-42DC-896E-AE0473BD4CD0}" type="presOf" srcId="{AB73D92B-BEA9-4114-B59A-7992B4734913}" destId="{60C39363-1A4A-44DF-A665-B676A8D78FAF}" srcOrd="0" destOrd="0" presId="urn:microsoft.com/office/officeart/2005/8/layout/StepDownProcess"/>
    <dgm:cxn modelId="{FD66BF10-A3EE-47D2-81BB-8E64AD50739C}" type="presOf" srcId="{E10F478F-283C-4F52-8FEC-5B7E206E7E09}" destId="{8879C8E8-F854-49B7-A230-D88221A902A8}" srcOrd="0" destOrd="0" presId="urn:microsoft.com/office/officeart/2005/8/layout/StepDownProcess"/>
    <dgm:cxn modelId="{1FCCF81A-764E-4F75-8088-5F25E735A8D2}" type="presOf" srcId="{FC9CD632-E29A-4ACA-ADF6-8E27C69BD725}" destId="{004C3501-8C63-440B-A1EB-0ED55FBC4092}" srcOrd="0" destOrd="0" presId="urn:microsoft.com/office/officeart/2005/8/layout/StepDownProcess"/>
    <dgm:cxn modelId="{70E0D926-8806-4C83-93FD-BD085046B642}" srcId="{E10F478F-283C-4F52-8FEC-5B7E206E7E09}" destId="{B474F946-69A9-4C22-847C-6698E85DF8D8}" srcOrd="0" destOrd="0" parTransId="{60FA1C57-20C4-4C8E-A665-04DC0469E0BC}" sibTransId="{E038D908-45DF-4C1E-93BE-6684AE612113}"/>
    <dgm:cxn modelId="{77E69E2A-B9D0-4AC0-AFF5-62A1AFC65B53}" srcId="{F7EE1034-DD11-4FC7-9D8D-7D1A11C49B96}" destId="{E10F478F-283C-4F52-8FEC-5B7E206E7E09}" srcOrd="3" destOrd="0" parTransId="{8D70AE16-54AF-4478-8BBC-27887781260C}" sibTransId="{D28A9E6B-B388-4C71-B2F9-92FA209FF038}"/>
    <dgm:cxn modelId="{DCBA6D2E-3EDE-4BCC-B487-27D436F57F88}" srcId="{F687E497-EF11-4852-9BD1-9C5DD6D5D824}" destId="{AB73D92B-BEA9-4114-B59A-7992B4734913}" srcOrd="0" destOrd="0" parTransId="{317B9905-F15D-497D-A368-399421A77631}" sibTransId="{40423525-DFFA-4683-82D4-43CAEFF92594}"/>
    <dgm:cxn modelId="{DA7AF648-5BF6-4987-97C1-DD4FEB37C433}" type="presOf" srcId="{F687E497-EF11-4852-9BD1-9C5DD6D5D824}" destId="{6D3F0D79-79A3-4D8B-8E2A-38E69EAC92EC}" srcOrd="0" destOrd="0" presId="urn:microsoft.com/office/officeart/2005/8/layout/StepDownProcess"/>
    <dgm:cxn modelId="{E6B06150-C226-4B3F-9CEE-5B0F8D4E77CE}" type="presOf" srcId="{F7EE1034-DD11-4FC7-9D8D-7D1A11C49B96}" destId="{22B923C2-DBE9-4748-80ED-75F41057FC96}" srcOrd="0" destOrd="0" presId="urn:microsoft.com/office/officeart/2005/8/layout/StepDownProcess"/>
    <dgm:cxn modelId="{83553B69-08FF-4365-AECF-1972EBA4F0A2}" type="presOf" srcId="{F0CD69CD-38D9-40E3-A845-411F317804F5}" destId="{2C1B123B-9009-473C-8F3D-C35E3784E535}" srcOrd="0" destOrd="0" presId="urn:microsoft.com/office/officeart/2005/8/layout/StepDownProcess"/>
    <dgm:cxn modelId="{61DFE875-8AA7-461A-AE53-CFA7D7C3A8C0}" srcId="{F0CD69CD-38D9-40E3-A845-411F317804F5}" destId="{172DD9BB-54D0-49DF-B9C0-2391F58E25B1}" srcOrd="0" destOrd="0" parTransId="{05DDD2B4-794B-4F9A-9D03-64B34DB28720}" sibTransId="{3B0025AF-E251-4482-95FA-233975658075}"/>
    <dgm:cxn modelId="{97B2B581-8B97-46F2-BBD0-E22A4B07A633}" srcId="{F7EE1034-DD11-4FC7-9D8D-7D1A11C49B96}" destId="{F687E497-EF11-4852-9BD1-9C5DD6D5D824}" srcOrd="2" destOrd="0" parTransId="{18C3C295-6EE5-449F-9C28-58F5BDD365C0}" sibTransId="{C326CD89-4FB7-4F4D-BE9E-AF9376C7FF99}"/>
    <dgm:cxn modelId="{6AF135BD-9B97-464C-85DE-3291A4CDDC38}" type="presOf" srcId="{D585C504-C59A-4D1F-9BC0-821B90AE2462}" destId="{EAE6290B-129C-470B-B6B3-BA3F6AA4FE0F}" srcOrd="0" destOrd="0" presId="urn:microsoft.com/office/officeart/2005/8/layout/StepDownProcess"/>
    <dgm:cxn modelId="{9C01EAC1-E02E-4692-A1B4-BCBB611A16C7}" type="presOf" srcId="{B474F946-69A9-4C22-847C-6698E85DF8D8}" destId="{51EEE65B-8FF5-48E4-9E8A-3AFB36D56E91}" srcOrd="0" destOrd="0" presId="urn:microsoft.com/office/officeart/2005/8/layout/StepDownProcess"/>
    <dgm:cxn modelId="{59E9D6E8-ED71-4DCC-B5B2-0CD685FBD0E9}" srcId="{F7EE1034-DD11-4FC7-9D8D-7D1A11C49B96}" destId="{F0CD69CD-38D9-40E3-A845-411F317804F5}" srcOrd="0" destOrd="0" parTransId="{EB3223C4-D8CB-42D5-AC0F-DA393814546E}" sibTransId="{D456CF8F-10EE-48DF-B56C-7F41AD883D88}"/>
    <dgm:cxn modelId="{AA3D2AEF-59A9-40C2-86E9-53ACE5B43C77}" srcId="{F7EE1034-DD11-4FC7-9D8D-7D1A11C49B96}" destId="{FC9CD632-E29A-4ACA-ADF6-8E27C69BD725}" srcOrd="1" destOrd="0" parTransId="{C36B7BD7-C22E-4A36-B050-EC8C4948E2BF}" sibTransId="{F31C16DB-1FE2-4DC5-A6E4-EC240B0741DA}"/>
    <dgm:cxn modelId="{6E8B7DF3-F1DA-4C32-A3C1-57105B23A133}" type="presOf" srcId="{172DD9BB-54D0-49DF-B9C0-2391F58E25B1}" destId="{7D24D031-3D40-4C50-B40E-14189835936A}" srcOrd="0" destOrd="0" presId="urn:microsoft.com/office/officeart/2005/8/layout/StepDownProcess"/>
    <dgm:cxn modelId="{33D0FDF7-2A74-4634-A9A3-208177C6B554}" srcId="{FC9CD632-E29A-4ACA-ADF6-8E27C69BD725}" destId="{D585C504-C59A-4D1F-9BC0-821B90AE2462}" srcOrd="0" destOrd="0" parTransId="{268C0AC8-E410-4715-9512-C7A481B0A3B5}" sibTransId="{8979161E-82B4-4EC3-A7BF-28BD66B87F63}"/>
    <dgm:cxn modelId="{C49BAC92-0FB9-4549-9EB6-443710275B5C}" type="presParOf" srcId="{22B923C2-DBE9-4748-80ED-75F41057FC96}" destId="{95C99368-8A3C-48D4-A0E8-FE28002A3A59}" srcOrd="0" destOrd="0" presId="urn:microsoft.com/office/officeart/2005/8/layout/StepDownProcess"/>
    <dgm:cxn modelId="{E302844E-7DD3-4031-A494-107E2A4C0312}" type="presParOf" srcId="{95C99368-8A3C-48D4-A0E8-FE28002A3A59}" destId="{D541CFDB-3CCF-4C1D-852B-104A5072FAF4}" srcOrd="0" destOrd="0" presId="urn:microsoft.com/office/officeart/2005/8/layout/StepDownProcess"/>
    <dgm:cxn modelId="{BDE611C0-CB32-4377-A084-8AFE9DC255D7}" type="presParOf" srcId="{95C99368-8A3C-48D4-A0E8-FE28002A3A59}" destId="{2C1B123B-9009-473C-8F3D-C35E3784E535}" srcOrd="1" destOrd="0" presId="urn:microsoft.com/office/officeart/2005/8/layout/StepDownProcess"/>
    <dgm:cxn modelId="{8676413F-6557-488D-ADCA-B7E9B3EF23CF}" type="presParOf" srcId="{95C99368-8A3C-48D4-A0E8-FE28002A3A59}" destId="{7D24D031-3D40-4C50-B40E-14189835936A}" srcOrd="2" destOrd="0" presId="urn:microsoft.com/office/officeart/2005/8/layout/StepDownProcess"/>
    <dgm:cxn modelId="{94563501-6FB2-4F8D-841D-67D5628FECBE}" type="presParOf" srcId="{22B923C2-DBE9-4748-80ED-75F41057FC96}" destId="{FAC573E7-3F2A-484D-8F65-E3593CF6DDBD}" srcOrd="1" destOrd="0" presId="urn:microsoft.com/office/officeart/2005/8/layout/StepDownProcess"/>
    <dgm:cxn modelId="{D59F86DC-D470-4971-B286-D5040182362F}" type="presParOf" srcId="{22B923C2-DBE9-4748-80ED-75F41057FC96}" destId="{DD1E65E0-9A07-4F78-998E-1EB9344AA4C3}" srcOrd="2" destOrd="0" presId="urn:microsoft.com/office/officeart/2005/8/layout/StepDownProcess"/>
    <dgm:cxn modelId="{22E2AEC0-CA47-4A27-90C8-ED43302FCF3E}" type="presParOf" srcId="{DD1E65E0-9A07-4F78-998E-1EB9344AA4C3}" destId="{9A5BE65D-896B-40FD-BE4D-2FA4E40671A7}" srcOrd="0" destOrd="0" presId="urn:microsoft.com/office/officeart/2005/8/layout/StepDownProcess"/>
    <dgm:cxn modelId="{10426088-5B17-4853-8366-2923BA0E5863}" type="presParOf" srcId="{DD1E65E0-9A07-4F78-998E-1EB9344AA4C3}" destId="{004C3501-8C63-440B-A1EB-0ED55FBC4092}" srcOrd="1" destOrd="0" presId="urn:microsoft.com/office/officeart/2005/8/layout/StepDownProcess"/>
    <dgm:cxn modelId="{A57646AA-5341-4CA4-A234-DD86ACBF0568}" type="presParOf" srcId="{DD1E65E0-9A07-4F78-998E-1EB9344AA4C3}" destId="{EAE6290B-129C-470B-B6B3-BA3F6AA4FE0F}" srcOrd="2" destOrd="0" presId="urn:microsoft.com/office/officeart/2005/8/layout/StepDownProcess"/>
    <dgm:cxn modelId="{FA951BF9-2D57-46FC-ACE3-9F06F68EE95D}" type="presParOf" srcId="{22B923C2-DBE9-4748-80ED-75F41057FC96}" destId="{A19E4C43-A3B4-4F46-8B94-9A63ED750D6B}" srcOrd="3" destOrd="0" presId="urn:microsoft.com/office/officeart/2005/8/layout/StepDownProcess"/>
    <dgm:cxn modelId="{C19CB9D4-7B48-4A1C-B793-8FA26EAB97C5}" type="presParOf" srcId="{22B923C2-DBE9-4748-80ED-75F41057FC96}" destId="{A2495B81-E9E0-4721-8C39-6E024F8322FF}" srcOrd="4" destOrd="0" presId="urn:microsoft.com/office/officeart/2005/8/layout/StepDownProcess"/>
    <dgm:cxn modelId="{5A35CD8B-03BF-488D-9C2F-FA634BE0E993}" type="presParOf" srcId="{A2495B81-E9E0-4721-8C39-6E024F8322FF}" destId="{404661B5-372B-4506-838E-C7B2DE791A9F}" srcOrd="0" destOrd="0" presId="urn:microsoft.com/office/officeart/2005/8/layout/StepDownProcess"/>
    <dgm:cxn modelId="{9D93BAE9-8AF7-466B-9D57-3F9108BA76B3}" type="presParOf" srcId="{A2495B81-E9E0-4721-8C39-6E024F8322FF}" destId="{6D3F0D79-79A3-4D8B-8E2A-38E69EAC92EC}" srcOrd="1" destOrd="0" presId="urn:microsoft.com/office/officeart/2005/8/layout/StepDownProcess"/>
    <dgm:cxn modelId="{2796105C-C269-4D67-8735-0B8E1382985D}" type="presParOf" srcId="{A2495B81-E9E0-4721-8C39-6E024F8322FF}" destId="{60C39363-1A4A-44DF-A665-B676A8D78FAF}" srcOrd="2" destOrd="0" presId="urn:microsoft.com/office/officeart/2005/8/layout/StepDownProcess"/>
    <dgm:cxn modelId="{64F1E77B-B70A-4C3A-A548-BBDEA4F8953C}" type="presParOf" srcId="{22B923C2-DBE9-4748-80ED-75F41057FC96}" destId="{9D149683-7C5C-4C56-9F63-5BED99D93DC9}" srcOrd="5" destOrd="0" presId="urn:microsoft.com/office/officeart/2005/8/layout/StepDownProcess"/>
    <dgm:cxn modelId="{221F989E-A599-4132-9BA8-F44A23A59A38}" type="presParOf" srcId="{22B923C2-DBE9-4748-80ED-75F41057FC96}" destId="{13B17B3A-375D-467E-A588-C8CA510DC760}" srcOrd="6" destOrd="0" presId="urn:microsoft.com/office/officeart/2005/8/layout/StepDownProcess"/>
    <dgm:cxn modelId="{35671A6E-2F31-46BA-B4DD-6E6574FB939A}" type="presParOf" srcId="{13B17B3A-375D-467E-A588-C8CA510DC760}" destId="{8879C8E8-F854-49B7-A230-D88221A902A8}" srcOrd="0" destOrd="0" presId="urn:microsoft.com/office/officeart/2005/8/layout/StepDownProcess"/>
    <dgm:cxn modelId="{BB90C99C-0EAC-4212-8120-27E1098A2276}" type="presParOf" srcId="{13B17B3A-375D-467E-A588-C8CA510DC760}" destId="{51EEE65B-8FF5-48E4-9E8A-3AFB36D56E91}"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1CFDB-3CCF-4C1D-852B-104A5072FAF4}">
      <dsp:nvSpPr>
        <dsp:cNvPr id="0" name=""/>
        <dsp:cNvSpPr/>
      </dsp:nvSpPr>
      <dsp:spPr>
        <a:xfrm rot="5400000">
          <a:off x="777204" y="1776547"/>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1B123B-9009-473C-8F3D-C35E3784E535}">
      <dsp:nvSpPr>
        <dsp:cNvPr id="0" name=""/>
        <dsp:cNvSpPr/>
      </dsp:nvSpPr>
      <dsp:spPr>
        <a:xfrm>
          <a:off x="363847" y="47040"/>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Create Package</a:t>
          </a:r>
        </a:p>
      </dsp:txBody>
      <dsp:txXfrm>
        <a:off x="453608" y="136801"/>
        <a:ext cx="2446927" cy="1658907"/>
      </dsp:txXfrm>
    </dsp:sp>
    <dsp:sp modelId="{7D24D031-3D40-4C50-B40E-14189835936A}">
      <dsp:nvSpPr>
        <dsp:cNvPr id="0" name=""/>
        <dsp:cNvSpPr/>
      </dsp:nvSpPr>
      <dsp:spPr>
        <a:xfrm>
          <a:off x="3038244" y="250118"/>
          <a:ext cx="5056300"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Set measurement &amp; classification system</a:t>
          </a:r>
        </a:p>
      </dsp:txBody>
      <dsp:txXfrm>
        <a:off x="3038244" y="250118"/>
        <a:ext cx="5056300" cy="1485900"/>
      </dsp:txXfrm>
    </dsp:sp>
    <dsp:sp modelId="{9A5BE65D-896B-40FD-BE4D-2FA4E40671A7}">
      <dsp:nvSpPr>
        <dsp:cNvPr id="0" name=""/>
        <dsp:cNvSpPr/>
      </dsp:nvSpPr>
      <dsp:spPr>
        <a:xfrm rot="5400000">
          <a:off x="3709867" y="3841710"/>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4C3501-8C63-440B-A1EB-0ED55FBC4092}">
      <dsp:nvSpPr>
        <dsp:cNvPr id="0" name=""/>
        <dsp:cNvSpPr/>
      </dsp:nvSpPr>
      <dsp:spPr>
        <a:xfrm>
          <a:off x="3296510" y="2112203"/>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Publish Drawings/Model</a:t>
          </a:r>
        </a:p>
      </dsp:txBody>
      <dsp:txXfrm>
        <a:off x="3386271" y="2201964"/>
        <a:ext cx="2446927" cy="1658907"/>
      </dsp:txXfrm>
    </dsp:sp>
    <dsp:sp modelId="{EAE6290B-129C-470B-B6B3-BA3F6AA4FE0F}">
      <dsp:nvSpPr>
        <dsp:cNvPr id="0" name=""/>
        <dsp:cNvSpPr/>
      </dsp:nvSpPr>
      <dsp:spPr>
        <a:xfrm>
          <a:off x="5922960" y="2287539"/>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From Docs</a:t>
          </a:r>
        </a:p>
      </dsp:txBody>
      <dsp:txXfrm>
        <a:off x="5922960" y="2287539"/>
        <a:ext cx="1910229" cy="1485900"/>
      </dsp:txXfrm>
    </dsp:sp>
    <dsp:sp modelId="{404661B5-372B-4506-838E-C7B2DE791A9F}">
      <dsp:nvSpPr>
        <dsp:cNvPr id="0" name=""/>
        <dsp:cNvSpPr/>
      </dsp:nvSpPr>
      <dsp:spPr>
        <a:xfrm rot="5400000">
          <a:off x="6642530" y="5906874"/>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3F0D79-79A3-4D8B-8E2A-38E69EAC92EC}">
      <dsp:nvSpPr>
        <dsp:cNvPr id="0" name=""/>
        <dsp:cNvSpPr/>
      </dsp:nvSpPr>
      <dsp:spPr>
        <a:xfrm>
          <a:off x="6229173" y="4177366"/>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Define Takeoff Types</a:t>
          </a:r>
        </a:p>
      </dsp:txBody>
      <dsp:txXfrm>
        <a:off x="6318934" y="4267127"/>
        <a:ext cx="2446927" cy="1658907"/>
      </dsp:txXfrm>
    </dsp:sp>
    <dsp:sp modelId="{60C39363-1A4A-44DF-A665-B676A8D78FAF}">
      <dsp:nvSpPr>
        <dsp:cNvPr id="0" name=""/>
        <dsp:cNvSpPr/>
      </dsp:nvSpPr>
      <dsp:spPr>
        <a:xfrm>
          <a:off x="8855623" y="4352702"/>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Count, linear, area, BIM</a:t>
          </a:r>
        </a:p>
      </dsp:txBody>
      <dsp:txXfrm>
        <a:off x="8855623" y="4352702"/>
        <a:ext cx="1910229" cy="1485900"/>
      </dsp:txXfrm>
    </dsp:sp>
    <dsp:sp modelId="{8879C8E8-F854-49B7-A230-D88221A902A8}">
      <dsp:nvSpPr>
        <dsp:cNvPr id="0" name=""/>
        <dsp:cNvSpPr/>
      </dsp:nvSpPr>
      <dsp:spPr>
        <a:xfrm>
          <a:off x="9161837" y="6242529"/>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Measure &amp; Assign</a:t>
          </a:r>
        </a:p>
      </dsp:txBody>
      <dsp:txXfrm>
        <a:off x="9251598" y="6332290"/>
        <a:ext cx="2446927" cy="1658907"/>
      </dsp:txXfrm>
    </dsp:sp>
    <dsp:sp modelId="{51EEE65B-8FF5-48E4-9E8A-3AFB36D56E91}">
      <dsp:nvSpPr>
        <dsp:cNvPr id="0" name=""/>
        <dsp:cNvSpPr/>
      </dsp:nvSpPr>
      <dsp:spPr>
        <a:xfrm>
          <a:off x="11788287" y="6417866"/>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Review Inventory, Export</a:t>
          </a:r>
        </a:p>
      </dsp:txBody>
      <dsp:txXfrm>
        <a:off x="11788287" y="6417866"/>
        <a:ext cx="1910229" cy="1485900"/>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8/3/25</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8/3/25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a:p>
        </p:txBody>
      </p:sp>
    </p:spTree>
    <p:extLst>
      <p:ext uri="{BB962C8B-B14F-4D97-AF65-F5344CB8AC3E}">
        <p14:creationId xmlns:p14="http://schemas.microsoft.com/office/powerpoint/2010/main" val="1404810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5</a:t>
            </a:fld>
            <a:endParaRPr lang="en-US"/>
          </a:p>
        </p:txBody>
      </p:sp>
    </p:spTree>
    <p:extLst>
      <p:ext uri="{BB962C8B-B14F-4D97-AF65-F5344CB8AC3E}">
        <p14:creationId xmlns:p14="http://schemas.microsoft.com/office/powerpoint/2010/main" val="3049984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9</a:t>
            </a:fld>
            <a:endParaRPr lang="en-US"/>
          </a:p>
        </p:txBody>
      </p:sp>
    </p:spTree>
    <p:extLst>
      <p:ext uri="{BB962C8B-B14F-4D97-AF65-F5344CB8AC3E}">
        <p14:creationId xmlns:p14="http://schemas.microsoft.com/office/powerpoint/2010/main" val="25661823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a:t>Click to edit Master text styles</a:t>
            </a:r>
          </a:p>
          <a:p>
            <a:pPr lvl="1"/>
            <a:r>
              <a:rPr lang="en-US"/>
              <a:t>Second level</a:t>
            </a:r>
          </a:p>
          <a:p>
            <a:pPr lvl="2"/>
            <a:r>
              <a:rPr lang="en-US"/>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9.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2.png"/><Relationship Id="rId7" Type="http://schemas.openxmlformats.org/officeDocument/2006/relationships/image" Target="../media/image18.png"/><Relationship Id="rId12" Type="http://schemas.openxmlformats.org/officeDocument/2006/relationships/image" Target="../media/image26.svg"/><Relationship Id="rId2"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13.sv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2.png"/><Relationship Id="rId12" Type="http://schemas.openxmlformats.org/officeDocument/2006/relationships/image" Target="../media/image32.svg"/><Relationship Id="rId2" Type="http://schemas.openxmlformats.org/officeDocument/2006/relationships/image" Target="../media/image34.png"/><Relationship Id="rId1" Type="http://schemas.openxmlformats.org/officeDocument/2006/relationships/slideLayout" Target="../slideLayouts/slideLayout9.xml"/><Relationship Id="rId6" Type="http://schemas.openxmlformats.org/officeDocument/2006/relationships/image" Target="../media/image38.png"/><Relationship Id="rId11" Type="http://schemas.openxmlformats.org/officeDocument/2006/relationships/image" Target="../media/image16.png"/><Relationship Id="rId5" Type="http://schemas.openxmlformats.org/officeDocument/2006/relationships/image" Target="../media/image37.png"/><Relationship Id="rId10" Type="http://schemas.openxmlformats.org/officeDocument/2006/relationships/image" Target="../media/image40.svg"/><Relationship Id="rId4" Type="http://schemas.openxmlformats.org/officeDocument/2006/relationships/image" Target="../media/image36.png"/><Relationship Id="rId9" Type="http://schemas.openxmlformats.org/officeDocument/2006/relationships/image" Target="../media/image14.png"/><Relationship Id="rId14" Type="http://schemas.openxmlformats.org/officeDocument/2006/relationships/image" Target="../media/image41.svg"/></Relationships>
</file>

<file path=ppt/slides/_rels/slide1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42.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6.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38333" y="4627541"/>
            <a:ext cx="11376200" cy="2217600"/>
          </a:xfrm>
        </p:spPr>
        <p:txBody>
          <a:bodyPr>
            <a:noAutofit/>
          </a:bodyPr>
          <a:lstStyle/>
          <a:p>
            <a:r>
              <a:rPr lang="en-US" dirty="0">
                <a:latin typeface="Arial" panose="020B0604020202020204" pitchFamily="34" charset="0"/>
                <a:cs typeface="Arial" panose="020B0604020202020204" pitchFamily="34" charset="0"/>
              </a:rPr>
              <a:t>Lecture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Learn Docs and Takeoff</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0D78D-9F72-C645-8E6B-1059F70562B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3CAE76-3AEC-2823-A504-091182BA7F6D}"/>
              </a:ext>
            </a:extLst>
          </p:cNvPr>
          <p:cNvSpPr>
            <a:spLocks noGrp="1"/>
          </p:cNvSpPr>
          <p:nvPr>
            <p:ph idx="1"/>
          </p:nvPr>
        </p:nvSpPr>
        <p:spPr>
          <a:xfrm>
            <a:off x="736980" y="2884170"/>
            <a:ext cx="8140320" cy="4518660"/>
          </a:xfrm>
        </p:spPr>
        <p:txBody>
          <a:bodyPr>
            <a:normAutofit/>
          </a:bodyPr>
          <a:lstStyle/>
          <a:p>
            <a:pPr>
              <a:spcBef>
                <a:spcPts val="2000"/>
              </a:spcBef>
            </a:pPr>
            <a:r>
              <a:rPr lang="en-US" sz="2800" dirty="0">
                <a:latin typeface="Arial" panose="020B0604020202020204" pitchFamily="34" charset="0"/>
                <a:cs typeface="Arial" panose="020B0604020202020204" pitchFamily="34" charset="0"/>
              </a:rPr>
              <a:t>Single quantification workspace: combine 2D drawings and 3D models in one tab.</a:t>
            </a:r>
          </a:p>
          <a:p>
            <a:pPr>
              <a:spcBef>
                <a:spcPts val="2000"/>
              </a:spcBef>
            </a:pPr>
            <a:r>
              <a:rPr lang="en-US" sz="2800" dirty="0">
                <a:latin typeface="Arial" panose="020B0604020202020204" pitchFamily="34" charset="0"/>
                <a:cs typeface="Arial" panose="020B0604020202020204" pitchFamily="34" charset="0"/>
              </a:rPr>
              <a:t>Shared classification system for cost codes (e.g., </a:t>
            </a:r>
            <a:r>
              <a:rPr lang="en-US" sz="2800" dirty="0" err="1">
                <a:latin typeface="Arial" panose="020B0604020202020204" pitchFamily="34" charset="0"/>
                <a:cs typeface="Arial" panose="020B0604020202020204" pitchFamily="34" charset="0"/>
              </a:rPr>
              <a:t>UniClass</a:t>
            </a:r>
            <a:r>
              <a:rPr lang="en-US" sz="2800" dirty="0">
                <a:latin typeface="Arial" panose="020B0604020202020204" pitchFamily="34" charset="0"/>
                <a:cs typeface="Arial" panose="020B0604020202020204" pitchFamily="34" charset="0"/>
              </a:rPr>
              <a:t>, Uniformat).</a:t>
            </a:r>
          </a:p>
          <a:p>
            <a:pPr>
              <a:spcBef>
                <a:spcPts val="2000"/>
              </a:spcBef>
            </a:pPr>
            <a:r>
              <a:rPr lang="en-US" sz="2800" dirty="0">
                <a:latin typeface="Arial" panose="020B0604020202020204" pitchFamily="34" charset="0"/>
                <a:cs typeface="Arial" panose="020B0604020202020204" pitchFamily="34" charset="0"/>
              </a:rPr>
              <a:t>Live inventory pane aggregates quantities by type, location, or CSI code.</a:t>
            </a:r>
          </a:p>
          <a:p>
            <a:pPr>
              <a:spcBef>
                <a:spcPts val="2000"/>
              </a:spcBef>
            </a:pPr>
            <a:r>
              <a:rPr lang="en-US" sz="2800" dirty="0">
                <a:latin typeface="Arial" panose="020B0604020202020204" pitchFamily="34" charset="0"/>
                <a:cs typeface="Arial" panose="020B0604020202020204" pitchFamily="34" charset="0"/>
              </a:rPr>
              <a:t>Export clean spreadsheets for Excel or cost platforms.</a:t>
            </a:r>
          </a:p>
        </p:txBody>
      </p:sp>
      <p:sp>
        <p:nvSpPr>
          <p:cNvPr id="4" name="Title 3">
            <a:extLst>
              <a:ext uri="{FF2B5EF4-FFF2-40B4-BE49-F238E27FC236}">
                <a16:creationId xmlns:a16="http://schemas.microsoft.com/office/drawing/2014/main" id="{60E1F40A-290A-061E-94A6-7F87759DC5B5}"/>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Takeoff</a:t>
            </a:r>
          </a:p>
        </p:txBody>
      </p:sp>
      <p:pic>
        <p:nvPicPr>
          <p:cNvPr id="5" name="Picture 4">
            <a:extLst>
              <a:ext uri="{FF2B5EF4-FFF2-40B4-BE49-F238E27FC236}">
                <a16:creationId xmlns:a16="http://schemas.microsoft.com/office/drawing/2014/main" id="{C162C45C-3D87-A497-DDFD-7408A858F9F0}"/>
              </a:ext>
            </a:extLst>
          </p:cNvPr>
          <p:cNvPicPr>
            <a:picLocks noChangeAspect="1"/>
          </p:cNvPicPr>
          <p:nvPr/>
        </p:nvPicPr>
        <p:blipFill rotWithShape="1">
          <a:blip r:embed="rId2"/>
          <a:srcRect b="1687"/>
          <a:stretch/>
        </p:blipFill>
        <p:spPr>
          <a:xfrm>
            <a:off x="8745583" y="2212340"/>
            <a:ext cx="9229381" cy="5643564"/>
          </a:xfrm>
          <a:prstGeom prst="rect">
            <a:avLst/>
          </a:prstGeom>
        </p:spPr>
      </p:pic>
    </p:spTree>
    <p:extLst>
      <p:ext uri="{BB962C8B-B14F-4D97-AF65-F5344CB8AC3E}">
        <p14:creationId xmlns:p14="http://schemas.microsoft.com/office/powerpoint/2010/main" val="12834093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DBC29-4EFF-1FC2-78E9-6BAFE92F4F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9CBA86-C74B-9B63-E275-5258719F3F84}"/>
              </a:ext>
            </a:extLst>
          </p:cNvPr>
          <p:cNvSpPr>
            <a:spLocks noGrp="1"/>
          </p:cNvSpPr>
          <p:nvPr>
            <p:ph type="title"/>
          </p:nvPr>
        </p:nvSpPr>
        <p:spPr>
          <a:xfrm>
            <a:off x="577653" y="518512"/>
            <a:ext cx="16814040" cy="775597"/>
          </a:xfrm>
        </p:spPr>
        <p:txBody>
          <a:bodyPr/>
          <a:lstStyle/>
          <a:p>
            <a:r>
              <a:rPr lang="en-US" dirty="0">
                <a:latin typeface="Arial" panose="020B0604020202020204" pitchFamily="34" charset="0"/>
                <a:cs typeface="Arial" panose="020B0604020202020204" pitchFamily="34" charset="0"/>
              </a:rPr>
              <a:t>ACC Takeoff workflow</a:t>
            </a:r>
          </a:p>
        </p:txBody>
      </p:sp>
      <p:graphicFrame>
        <p:nvGraphicFramePr>
          <p:cNvPr id="11" name="Diagram 10">
            <a:extLst>
              <a:ext uri="{FF2B5EF4-FFF2-40B4-BE49-F238E27FC236}">
                <a16:creationId xmlns:a16="http://schemas.microsoft.com/office/drawing/2014/main" id="{8FF1163A-5A96-FE72-1A8D-3A662C0F4D68}"/>
              </a:ext>
            </a:extLst>
          </p:cNvPr>
          <p:cNvGraphicFramePr/>
          <p:nvPr>
            <p:extLst>
              <p:ext uri="{D42A27DB-BD31-4B8C-83A1-F6EECF244321}">
                <p14:modId xmlns:p14="http://schemas.microsoft.com/office/powerpoint/2010/main" val="211161173"/>
              </p:ext>
            </p:extLst>
          </p:nvPr>
        </p:nvGraphicFramePr>
        <p:xfrm>
          <a:off x="577653" y="1938482"/>
          <a:ext cx="14062364" cy="812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Picture 21">
            <a:extLst>
              <a:ext uri="{FF2B5EF4-FFF2-40B4-BE49-F238E27FC236}">
                <a16:creationId xmlns:a16="http://schemas.microsoft.com/office/drawing/2014/main" id="{86BBE9E6-22F1-06BC-85EB-BB9FFCC5DABD}"/>
              </a:ext>
            </a:extLst>
          </p:cNvPr>
          <p:cNvPicPr>
            <a:picLocks noChangeAspect="1"/>
          </p:cNvPicPr>
          <p:nvPr/>
        </p:nvPicPr>
        <p:blipFill>
          <a:blip r:embed="rId7"/>
          <a:stretch>
            <a:fillRect/>
          </a:stretch>
        </p:blipFill>
        <p:spPr>
          <a:xfrm>
            <a:off x="8855624" y="1596661"/>
            <a:ext cx="9115646" cy="3751194"/>
          </a:xfrm>
          <a:prstGeom prst="rect">
            <a:avLst/>
          </a:prstGeom>
        </p:spPr>
      </p:pic>
    </p:spTree>
    <p:extLst>
      <p:ext uri="{BB962C8B-B14F-4D97-AF65-F5344CB8AC3E}">
        <p14:creationId xmlns:p14="http://schemas.microsoft.com/office/powerpoint/2010/main" val="12865863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7E957-3B00-3794-42A9-C011EA0F6D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4D097C-CEB6-5986-D040-7C579FCE973A}"/>
              </a:ext>
            </a:extLst>
          </p:cNvPr>
          <p:cNvSpPr>
            <a:spLocks noGrp="1"/>
          </p:cNvSpPr>
          <p:nvPr>
            <p:ph type="title"/>
          </p:nvPr>
        </p:nvSpPr>
        <p:spPr>
          <a:xfrm>
            <a:off x="678873" y="760306"/>
            <a:ext cx="16814040" cy="775597"/>
          </a:xfrm>
        </p:spPr>
        <p:txBody>
          <a:bodyPr/>
          <a:lstStyle/>
          <a:p>
            <a:r>
              <a:rPr lang="en-US" dirty="0">
                <a:latin typeface="Arial" panose="020B0604020202020204" pitchFamily="34" charset="0"/>
                <a:cs typeface="Arial" panose="020B0604020202020204" pitchFamily="34" charset="0"/>
              </a:rPr>
              <a:t>ACC Takeoff toolbar</a:t>
            </a:r>
          </a:p>
        </p:txBody>
      </p:sp>
      <p:pic>
        <p:nvPicPr>
          <p:cNvPr id="3" name="Picture 2">
            <a:extLst>
              <a:ext uri="{FF2B5EF4-FFF2-40B4-BE49-F238E27FC236}">
                <a16:creationId xmlns:a16="http://schemas.microsoft.com/office/drawing/2014/main" id="{84AA443D-A9B8-4E28-65C7-4F280F915D7A}"/>
              </a:ext>
            </a:extLst>
          </p:cNvPr>
          <p:cNvPicPr>
            <a:picLocks noChangeAspect="1"/>
          </p:cNvPicPr>
          <p:nvPr/>
        </p:nvPicPr>
        <p:blipFill>
          <a:blip r:embed="rId2"/>
          <a:stretch>
            <a:fillRect/>
          </a:stretch>
        </p:blipFill>
        <p:spPr>
          <a:xfrm>
            <a:off x="6747450" y="2553294"/>
            <a:ext cx="3158550" cy="5859753"/>
          </a:xfrm>
          <a:prstGeom prst="rect">
            <a:avLst/>
          </a:prstGeom>
        </p:spPr>
      </p:pic>
      <p:sp>
        <p:nvSpPr>
          <p:cNvPr id="5" name="TextBox 4">
            <a:extLst>
              <a:ext uri="{FF2B5EF4-FFF2-40B4-BE49-F238E27FC236}">
                <a16:creationId xmlns:a16="http://schemas.microsoft.com/office/drawing/2014/main" id="{C9191DE6-A6BB-0A40-C544-74B9C98F51BD}"/>
              </a:ext>
            </a:extLst>
          </p:cNvPr>
          <p:cNvSpPr txBox="1"/>
          <p:nvPr/>
        </p:nvSpPr>
        <p:spPr>
          <a:xfrm>
            <a:off x="10823088" y="3005528"/>
            <a:ext cx="7464912" cy="1107996"/>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Create a Takeoff package, assign classification and measurement systems</a:t>
            </a:r>
            <a:endParaRPr lang="en-US" sz="1200" dirty="0">
              <a:latin typeface="Arial" panose="020B0604020202020204" pitchFamily="34" charset="0"/>
              <a:cs typeface="Arial" panose="020B0604020202020204" pitchFamily="34" charset="0"/>
            </a:endParaRPr>
          </a:p>
          <a:p>
            <a:pPr algn="l"/>
            <a:endParaRPr lang="en-US" sz="1600" dirty="0"/>
          </a:p>
        </p:txBody>
      </p:sp>
      <p:cxnSp>
        <p:nvCxnSpPr>
          <p:cNvPr id="6" name="Straight Arrow Connector 5">
            <a:extLst>
              <a:ext uri="{FF2B5EF4-FFF2-40B4-BE49-F238E27FC236}">
                <a16:creationId xmlns:a16="http://schemas.microsoft.com/office/drawing/2014/main" id="{58B2DF84-360E-4B2B-A91F-7EC3CF3B1484}"/>
              </a:ext>
            </a:extLst>
          </p:cNvPr>
          <p:cNvCxnSpPr>
            <a:cxnSpLocks/>
          </p:cNvCxnSpPr>
          <p:nvPr/>
        </p:nvCxnSpPr>
        <p:spPr>
          <a:xfrm flipV="1">
            <a:off x="9005455" y="3374860"/>
            <a:ext cx="1634836" cy="739941"/>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Arrow Connector 14">
            <a:extLst>
              <a:ext uri="{FF2B5EF4-FFF2-40B4-BE49-F238E27FC236}">
                <a16:creationId xmlns:a16="http://schemas.microsoft.com/office/drawing/2014/main" id="{8D3C073B-9008-9D78-B82E-2CD111E4B15A}"/>
              </a:ext>
            </a:extLst>
          </p:cNvPr>
          <p:cNvCxnSpPr>
            <a:cxnSpLocks/>
          </p:cNvCxnSpPr>
          <p:nvPr/>
        </p:nvCxnSpPr>
        <p:spPr>
          <a:xfrm flipV="1">
            <a:off x="9273498" y="5143500"/>
            <a:ext cx="1366793" cy="313847"/>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1C6FC7E6-4AE9-0CD0-83F8-2E1306DA45DB}"/>
              </a:ext>
            </a:extLst>
          </p:cNvPr>
          <p:cNvCxnSpPr>
            <a:cxnSpLocks/>
          </p:cNvCxnSpPr>
          <p:nvPr/>
        </p:nvCxnSpPr>
        <p:spPr>
          <a:xfrm flipH="1" flipV="1">
            <a:off x="5971309" y="4447309"/>
            <a:ext cx="776141" cy="2926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9071E557-3AD5-713F-FFBA-CFDC3B4FB451}"/>
              </a:ext>
            </a:extLst>
          </p:cNvPr>
          <p:cNvSpPr txBox="1"/>
          <p:nvPr/>
        </p:nvSpPr>
        <p:spPr>
          <a:xfrm>
            <a:off x="10823088" y="4658672"/>
            <a:ext cx="7464912" cy="1077218"/>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Access your files in Docs or browse locally to publish sheets &amp; models to Takeoff</a:t>
            </a:r>
            <a:endParaRPr lang="en-US" sz="1200" dirty="0">
              <a:latin typeface="Arial" panose="020B0604020202020204" pitchFamily="34" charset="0"/>
              <a:cs typeface="Arial" panose="020B0604020202020204" pitchFamily="34" charset="0"/>
            </a:endParaRPr>
          </a:p>
          <a:p>
            <a:pPr algn="l"/>
            <a:endParaRPr lang="en-US" sz="1400" dirty="0"/>
          </a:p>
        </p:txBody>
      </p:sp>
      <p:sp>
        <p:nvSpPr>
          <p:cNvPr id="23" name="TextBox 22">
            <a:extLst>
              <a:ext uri="{FF2B5EF4-FFF2-40B4-BE49-F238E27FC236}">
                <a16:creationId xmlns:a16="http://schemas.microsoft.com/office/drawing/2014/main" id="{04F75AF3-32DA-DB18-9EF3-E47514DFA5AD}"/>
              </a:ext>
            </a:extLst>
          </p:cNvPr>
          <p:cNvSpPr txBox="1"/>
          <p:nvPr/>
        </p:nvSpPr>
        <p:spPr>
          <a:xfrm>
            <a:off x="678873" y="3621081"/>
            <a:ext cx="5151489" cy="1292662"/>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Publishes and lists every 2D sheet and 3D model that will be measured.</a:t>
            </a:r>
            <a:endParaRPr lang="en-US" sz="2800" dirty="0"/>
          </a:p>
        </p:txBody>
      </p:sp>
      <p:sp>
        <p:nvSpPr>
          <p:cNvPr id="27" name="TextBox 26">
            <a:extLst>
              <a:ext uri="{FF2B5EF4-FFF2-40B4-BE49-F238E27FC236}">
                <a16:creationId xmlns:a16="http://schemas.microsoft.com/office/drawing/2014/main" id="{DE0E6576-F7DD-19DA-850F-D872E6B7D66F}"/>
              </a:ext>
            </a:extLst>
          </p:cNvPr>
          <p:cNvSpPr txBox="1"/>
          <p:nvPr/>
        </p:nvSpPr>
        <p:spPr>
          <a:xfrm>
            <a:off x="819820" y="5948053"/>
            <a:ext cx="5151489" cy="861774"/>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Generates pre-built and custom quantity outputs.</a:t>
            </a:r>
            <a:endParaRPr lang="en-US" sz="2800" dirty="0"/>
          </a:p>
        </p:txBody>
      </p:sp>
      <p:cxnSp>
        <p:nvCxnSpPr>
          <p:cNvPr id="29" name="Straight Arrow Connector 28">
            <a:extLst>
              <a:ext uri="{FF2B5EF4-FFF2-40B4-BE49-F238E27FC236}">
                <a16:creationId xmlns:a16="http://schemas.microsoft.com/office/drawing/2014/main" id="{F01307F5-D4E8-B3B5-BFA0-9B1633BF5D3B}"/>
              </a:ext>
            </a:extLst>
          </p:cNvPr>
          <p:cNvCxnSpPr>
            <a:cxnSpLocks/>
          </p:cNvCxnSpPr>
          <p:nvPr/>
        </p:nvCxnSpPr>
        <p:spPr>
          <a:xfrm flipH="1" flipV="1">
            <a:off x="5971309" y="6341324"/>
            <a:ext cx="776141" cy="2926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F04535A7-5DF8-0B24-2409-00793A613288}"/>
              </a:ext>
            </a:extLst>
          </p:cNvPr>
          <p:cNvCxnSpPr>
            <a:cxnSpLocks/>
          </p:cNvCxnSpPr>
          <p:nvPr/>
        </p:nvCxnSpPr>
        <p:spPr>
          <a:xfrm flipV="1">
            <a:off x="9222603" y="7069282"/>
            <a:ext cx="1366793" cy="313847"/>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F7967ADB-75A5-405A-1840-0E4A821A2D1C}"/>
              </a:ext>
            </a:extLst>
          </p:cNvPr>
          <p:cNvCxnSpPr>
            <a:cxnSpLocks/>
          </p:cNvCxnSpPr>
          <p:nvPr/>
        </p:nvCxnSpPr>
        <p:spPr>
          <a:xfrm flipH="1">
            <a:off x="5721927" y="7893124"/>
            <a:ext cx="1025523" cy="3422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35" name="TextBox 34">
            <a:extLst>
              <a:ext uri="{FF2B5EF4-FFF2-40B4-BE49-F238E27FC236}">
                <a16:creationId xmlns:a16="http://schemas.microsoft.com/office/drawing/2014/main" id="{77302571-D35C-1C33-E643-99FE60781612}"/>
              </a:ext>
            </a:extLst>
          </p:cNvPr>
          <p:cNvSpPr txBox="1"/>
          <p:nvPr/>
        </p:nvSpPr>
        <p:spPr>
          <a:xfrm>
            <a:off x="1207890" y="8064231"/>
            <a:ext cx="5151489" cy="430887"/>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Project-wide configuration</a:t>
            </a:r>
            <a:endParaRPr lang="en-US" sz="2800" dirty="0"/>
          </a:p>
        </p:txBody>
      </p:sp>
      <p:sp>
        <p:nvSpPr>
          <p:cNvPr id="36" name="TextBox 35">
            <a:extLst>
              <a:ext uri="{FF2B5EF4-FFF2-40B4-BE49-F238E27FC236}">
                <a16:creationId xmlns:a16="http://schemas.microsoft.com/office/drawing/2014/main" id="{8C8472D7-31B2-D265-B254-F02FA32E9AF5}"/>
              </a:ext>
            </a:extLst>
          </p:cNvPr>
          <p:cNvSpPr txBox="1"/>
          <p:nvPr/>
        </p:nvSpPr>
        <p:spPr>
          <a:xfrm>
            <a:off x="10823088" y="6795318"/>
            <a:ext cx="7464912" cy="430887"/>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Project team management</a:t>
            </a:r>
            <a:endParaRPr lang="en-US" sz="1400" dirty="0"/>
          </a:p>
        </p:txBody>
      </p:sp>
    </p:spTree>
    <p:extLst>
      <p:ext uri="{BB962C8B-B14F-4D97-AF65-F5344CB8AC3E}">
        <p14:creationId xmlns:p14="http://schemas.microsoft.com/office/powerpoint/2010/main" val="276643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07633-63F2-8F93-A22E-3FDB3933E5C9}"/>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9A5560A2-8B6C-E496-D307-B440B31A658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8214339" y="2575773"/>
            <a:ext cx="9794063" cy="5390591"/>
          </a:xfrm>
          <a:prstGeom prst="rect">
            <a:avLst/>
          </a:prstGeom>
        </p:spPr>
      </p:pic>
      <p:sp>
        <p:nvSpPr>
          <p:cNvPr id="2" name="Content Placeholder 1">
            <a:extLst>
              <a:ext uri="{FF2B5EF4-FFF2-40B4-BE49-F238E27FC236}">
                <a16:creationId xmlns:a16="http://schemas.microsoft.com/office/drawing/2014/main" id="{88BC1EA8-98FE-3C3C-3C74-0145DB10FCF6}"/>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Takeoff Types panel: Displays every takeoff type you have already defined, organized by package and classification, so you can quickly select, edit, or filter quantities for measurement.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New Takeoff Type (+): Click the plus icon to create a new takeoff type; you’ll choose its name, output, measurement method (linear, area, count, etc.), color, and classification before it appears in the list.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Inventory pane: Open the inventory icon at the bottom-left to view live totals for every takeoff object. The pane groups quantities by classification, takeoff type, or location, and updates instantly as you add or edit measurements: perfect for spot-checking counts before exporting.</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toolbar: Houses viewer controls (orbit, pan, zoom, fit-to-view), measurement tools, section-analysis toggles, and shortcuts to open/close the Model Browser and Properties panels.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panel: Reveals detailed metadata for the selected element (type mark, family, size, material, manufacturer, URL, and more), helping you verify that you’re quantifying the correct components.</a:t>
            </a:r>
          </a:p>
        </p:txBody>
      </p:sp>
      <p:sp>
        <p:nvSpPr>
          <p:cNvPr id="4" name="Title 3">
            <a:extLst>
              <a:ext uri="{FF2B5EF4-FFF2-40B4-BE49-F238E27FC236}">
                <a16:creationId xmlns:a16="http://schemas.microsoft.com/office/drawing/2014/main" id="{786E9E12-F640-B479-0516-4CAD6E353748}"/>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Takeoff: User Interface</a:t>
            </a:r>
          </a:p>
        </p:txBody>
      </p:sp>
      <p:pic>
        <p:nvPicPr>
          <p:cNvPr id="5" name="Graphic 4" descr="Badge 1 with solid fill">
            <a:extLst>
              <a:ext uri="{FF2B5EF4-FFF2-40B4-BE49-F238E27FC236}">
                <a16:creationId xmlns:a16="http://schemas.microsoft.com/office/drawing/2014/main" id="{FDEAD37E-7458-F425-1ABA-25FA7850B2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33191" y="2941545"/>
            <a:ext cx="445326" cy="445326"/>
          </a:xfrm>
          <a:prstGeom prst="rect">
            <a:avLst/>
          </a:prstGeom>
        </p:spPr>
      </p:pic>
      <p:pic>
        <p:nvPicPr>
          <p:cNvPr id="7" name="Graphic 6" descr="Badge with solid fill">
            <a:extLst>
              <a:ext uri="{FF2B5EF4-FFF2-40B4-BE49-F238E27FC236}">
                <a16:creationId xmlns:a16="http://schemas.microsoft.com/office/drawing/2014/main" id="{15D36E1C-D86C-FE87-3E91-A6D630D50A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88657" y="2971800"/>
            <a:ext cx="457200" cy="457200"/>
          </a:xfrm>
          <a:prstGeom prst="rect">
            <a:avLst/>
          </a:prstGeom>
        </p:spPr>
      </p:pic>
      <p:pic>
        <p:nvPicPr>
          <p:cNvPr id="12" name="Graphic 11" descr="Badge 4 with solid fill">
            <a:extLst>
              <a:ext uri="{FF2B5EF4-FFF2-40B4-BE49-F238E27FC236}">
                <a16:creationId xmlns:a16="http://schemas.microsoft.com/office/drawing/2014/main" id="{F9C274DF-A3F7-65A9-2FF0-DFCCB5B5E9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385712" y="7073594"/>
            <a:ext cx="457200" cy="457200"/>
          </a:xfrm>
          <a:prstGeom prst="rect">
            <a:avLst/>
          </a:prstGeom>
        </p:spPr>
      </p:pic>
      <p:sp>
        <p:nvSpPr>
          <p:cNvPr id="26" name="Rectangle 25">
            <a:extLst>
              <a:ext uri="{FF2B5EF4-FFF2-40B4-BE49-F238E27FC236}">
                <a16:creationId xmlns:a16="http://schemas.microsoft.com/office/drawing/2014/main" id="{97FA93EC-F107-B27B-A0E5-8A61D5702D7E}"/>
              </a:ext>
            </a:extLst>
          </p:cNvPr>
          <p:cNvSpPr/>
          <p:nvPr/>
        </p:nvSpPr>
        <p:spPr>
          <a:xfrm>
            <a:off x="10737274" y="3200400"/>
            <a:ext cx="349826" cy="3429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66F7E93-C8AE-7FB4-F37C-82D03DA1F927}"/>
              </a:ext>
            </a:extLst>
          </p:cNvPr>
          <p:cNvSpPr/>
          <p:nvPr/>
        </p:nvSpPr>
        <p:spPr>
          <a:xfrm>
            <a:off x="12413821" y="7536179"/>
            <a:ext cx="4321554" cy="39672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1" name="Rectangle 10">
            <a:extLst>
              <a:ext uri="{FF2B5EF4-FFF2-40B4-BE49-F238E27FC236}">
                <a16:creationId xmlns:a16="http://schemas.microsoft.com/office/drawing/2014/main" id="{71C41F18-E246-916C-1E7D-7D6D76B2D914}"/>
              </a:ext>
            </a:extLst>
          </p:cNvPr>
          <p:cNvSpPr/>
          <p:nvPr/>
        </p:nvSpPr>
        <p:spPr>
          <a:xfrm>
            <a:off x="8177413" y="2867025"/>
            <a:ext cx="2903618" cy="3355647"/>
          </a:xfrm>
          <a:custGeom>
            <a:avLst/>
            <a:gdLst>
              <a:gd name="connsiteX0" fmla="*/ 0 w 2428638"/>
              <a:gd name="connsiteY0" fmla="*/ 0 h 4850935"/>
              <a:gd name="connsiteX1" fmla="*/ 2428638 w 2428638"/>
              <a:gd name="connsiteY1" fmla="*/ 0 h 4850935"/>
              <a:gd name="connsiteX2" fmla="*/ 2428638 w 2428638"/>
              <a:gd name="connsiteY2" fmla="*/ 4850935 h 4850935"/>
              <a:gd name="connsiteX3" fmla="*/ 0 w 2428638"/>
              <a:gd name="connsiteY3" fmla="*/ 4850935 h 4850935"/>
              <a:gd name="connsiteX4" fmla="*/ 0 w 2428638"/>
              <a:gd name="connsiteY4" fmla="*/ 0 h 4850935"/>
              <a:gd name="connsiteX0" fmla="*/ 0 w 2817258"/>
              <a:gd name="connsiteY0" fmla="*/ 0 h 4850935"/>
              <a:gd name="connsiteX1" fmla="*/ 2817258 w 2817258"/>
              <a:gd name="connsiteY1" fmla="*/ 845820 h 4850935"/>
              <a:gd name="connsiteX2" fmla="*/ 2428638 w 2817258"/>
              <a:gd name="connsiteY2" fmla="*/ 4850935 h 4850935"/>
              <a:gd name="connsiteX3" fmla="*/ 0 w 2817258"/>
              <a:gd name="connsiteY3" fmla="*/ 4850935 h 4850935"/>
              <a:gd name="connsiteX4" fmla="*/ 0 w 2817258"/>
              <a:gd name="connsiteY4" fmla="*/ 0 h 4850935"/>
              <a:gd name="connsiteX0" fmla="*/ 0 w 2817258"/>
              <a:gd name="connsiteY0" fmla="*/ 0 h 4850935"/>
              <a:gd name="connsiteX1" fmla="*/ 2817258 w 2817258"/>
              <a:gd name="connsiteY1" fmla="*/ 845820 h 4850935"/>
              <a:gd name="connsiteX2" fmla="*/ 2428638 w 2817258"/>
              <a:gd name="connsiteY2" fmla="*/ 4850935 h 4850935"/>
              <a:gd name="connsiteX3" fmla="*/ 0 w 2817258"/>
              <a:gd name="connsiteY3" fmla="*/ 4850935 h 4850935"/>
              <a:gd name="connsiteX4" fmla="*/ 0 w 2817258"/>
              <a:gd name="connsiteY4" fmla="*/ 0 h 4850935"/>
              <a:gd name="connsiteX0" fmla="*/ 0 w 2824878"/>
              <a:gd name="connsiteY0" fmla="*/ 0 h 4850935"/>
              <a:gd name="connsiteX1" fmla="*/ 2824878 w 2824878"/>
              <a:gd name="connsiteY1" fmla="*/ 701040 h 4850935"/>
              <a:gd name="connsiteX2" fmla="*/ 2428638 w 2824878"/>
              <a:gd name="connsiteY2" fmla="*/ 4850935 h 4850935"/>
              <a:gd name="connsiteX3" fmla="*/ 0 w 2824878"/>
              <a:gd name="connsiteY3" fmla="*/ 4850935 h 4850935"/>
              <a:gd name="connsiteX4" fmla="*/ 0 w 2824878"/>
              <a:gd name="connsiteY4" fmla="*/ 0 h 4850935"/>
              <a:gd name="connsiteX0" fmla="*/ 0 w 2824878"/>
              <a:gd name="connsiteY0" fmla="*/ 0 h 4858555"/>
              <a:gd name="connsiteX1" fmla="*/ 2824878 w 2824878"/>
              <a:gd name="connsiteY1" fmla="*/ 701040 h 4858555"/>
              <a:gd name="connsiteX2" fmla="*/ 2817258 w 2824878"/>
              <a:gd name="connsiteY2" fmla="*/ 4858555 h 4858555"/>
              <a:gd name="connsiteX3" fmla="*/ 0 w 2824878"/>
              <a:gd name="connsiteY3" fmla="*/ 4850935 h 4858555"/>
              <a:gd name="connsiteX4" fmla="*/ 0 w 2824878"/>
              <a:gd name="connsiteY4" fmla="*/ 0 h 4858555"/>
              <a:gd name="connsiteX0" fmla="*/ 0 w 2824878"/>
              <a:gd name="connsiteY0" fmla="*/ 0 h 4858555"/>
              <a:gd name="connsiteX1" fmla="*/ 2394388 w 2824878"/>
              <a:gd name="connsiteY1" fmla="*/ 589886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24878"/>
              <a:gd name="connsiteY0" fmla="*/ 0 h 4858555"/>
              <a:gd name="connsiteX1" fmla="*/ 2394388 w 2824878"/>
              <a:gd name="connsiteY1" fmla="*/ 723236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24878"/>
              <a:gd name="connsiteY0" fmla="*/ 0 h 4858555"/>
              <a:gd name="connsiteX1" fmla="*/ 2384863 w 2824878"/>
              <a:gd name="connsiteY1" fmla="*/ 763717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17258"/>
              <a:gd name="connsiteY0" fmla="*/ 0 h 4858555"/>
              <a:gd name="connsiteX1" fmla="*/ 2384863 w 2817258"/>
              <a:gd name="connsiteY1" fmla="*/ 763717 h 4858555"/>
              <a:gd name="connsiteX2" fmla="*/ 2810591 w 2817258"/>
              <a:gd name="connsiteY2" fmla="*/ 762952 h 4858555"/>
              <a:gd name="connsiteX3" fmla="*/ 2817258 w 2817258"/>
              <a:gd name="connsiteY3" fmla="*/ 4858555 h 4858555"/>
              <a:gd name="connsiteX4" fmla="*/ 0 w 2817258"/>
              <a:gd name="connsiteY4" fmla="*/ 4850935 h 4858555"/>
              <a:gd name="connsiteX5" fmla="*/ 0 w 2817258"/>
              <a:gd name="connsiteY5" fmla="*/ 0 h 4858555"/>
              <a:gd name="connsiteX0" fmla="*/ 0 w 2822830"/>
              <a:gd name="connsiteY0" fmla="*/ 0 h 4858555"/>
              <a:gd name="connsiteX1" fmla="*/ 2384863 w 2822830"/>
              <a:gd name="connsiteY1" fmla="*/ 763717 h 4858555"/>
              <a:gd name="connsiteX2" fmla="*/ 2822497 w 2822830"/>
              <a:gd name="connsiteY2" fmla="*/ 717709 h 4858555"/>
              <a:gd name="connsiteX3" fmla="*/ 2817258 w 2822830"/>
              <a:gd name="connsiteY3" fmla="*/ 4858555 h 4858555"/>
              <a:gd name="connsiteX4" fmla="*/ 0 w 2822830"/>
              <a:gd name="connsiteY4" fmla="*/ 4850935 h 4858555"/>
              <a:gd name="connsiteX5" fmla="*/ 0 w 2822830"/>
              <a:gd name="connsiteY5" fmla="*/ 0 h 4858555"/>
              <a:gd name="connsiteX0" fmla="*/ 0 w 2817258"/>
              <a:gd name="connsiteY0" fmla="*/ 0 h 4858555"/>
              <a:gd name="connsiteX1" fmla="*/ 2384863 w 2817258"/>
              <a:gd name="connsiteY1" fmla="*/ 763717 h 4858555"/>
              <a:gd name="connsiteX2" fmla="*/ 2803447 w 2817258"/>
              <a:gd name="connsiteY2" fmla="*/ 741522 h 4858555"/>
              <a:gd name="connsiteX3" fmla="*/ 2817258 w 2817258"/>
              <a:gd name="connsiteY3" fmla="*/ 4858555 h 4858555"/>
              <a:gd name="connsiteX4" fmla="*/ 0 w 2817258"/>
              <a:gd name="connsiteY4" fmla="*/ 4850935 h 4858555"/>
              <a:gd name="connsiteX5" fmla="*/ 0 w 2817258"/>
              <a:gd name="connsiteY5" fmla="*/ 0 h 4858555"/>
              <a:gd name="connsiteX0" fmla="*/ 0 w 2827492"/>
              <a:gd name="connsiteY0" fmla="*/ 0 h 4858555"/>
              <a:gd name="connsiteX1" fmla="*/ 2384863 w 2827492"/>
              <a:gd name="connsiteY1" fmla="*/ 763717 h 4858555"/>
              <a:gd name="connsiteX2" fmla="*/ 2827259 w 2827492"/>
              <a:gd name="connsiteY2" fmla="*/ 758191 h 4858555"/>
              <a:gd name="connsiteX3" fmla="*/ 2817258 w 2827492"/>
              <a:gd name="connsiteY3" fmla="*/ 4858555 h 4858555"/>
              <a:gd name="connsiteX4" fmla="*/ 0 w 2827492"/>
              <a:gd name="connsiteY4" fmla="*/ 4850935 h 4858555"/>
              <a:gd name="connsiteX5" fmla="*/ 0 w 2827492"/>
              <a:gd name="connsiteY5" fmla="*/ 0 h 4858555"/>
              <a:gd name="connsiteX0" fmla="*/ 0 w 2827492"/>
              <a:gd name="connsiteY0" fmla="*/ 0 h 4858555"/>
              <a:gd name="connsiteX1" fmla="*/ 2415819 w 2827492"/>
              <a:gd name="connsiteY1" fmla="*/ 756573 h 4858555"/>
              <a:gd name="connsiteX2" fmla="*/ 2827259 w 2827492"/>
              <a:gd name="connsiteY2" fmla="*/ 758191 h 4858555"/>
              <a:gd name="connsiteX3" fmla="*/ 2817258 w 2827492"/>
              <a:gd name="connsiteY3" fmla="*/ 4858555 h 4858555"/>
              <a:gd name="connsiteX4" fmla="*/ 0 w 2827492"/>
              <a:gd name="connsiteY4" fmla="*/ 4850935 h 4858555"/>
              <a:gd name="connsiteX5" fmla="*/ 0 w 2827492"/>
              <a:gd name="connsiteY5" fmla="*/ 0 h 4858555"/>
              <a:gd name="connsiteX0" fmla="*/ 0 w 2827492"/>
              <a:gd name="connsiteY0" fmla="*/ 0 h 4858555"/>
              <a:gd name="connsiteX1" fmla="*/ 2215794 w 2827492"/>
              <a:gd name="connsiteY1" fmla="*/ 692280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18201 w 2827492"/>
              <a:gd name="connsiteY1" fmla="*/ 261274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30901 w 2827492"/>
              <a:gd name="connsiteY1" fmla="*/ 4099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21376 w 2827492"/>
              <a:gd name="connsiteY1" fmla="*/ 8861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17258"/>
              <a:gd name="connsiteY0" fmla="*/ 0 h 4858555"/>
              <a:gd name="connsiteX1" fmla="*/ 2421376 w 2817258"/>
              <a:gd name="connsiteY1" fmla="*/ 8861 h 4858555"/>
              <a:gd name="connsiteX2" fmla="*/ 2415819 w 2817258"/>
              <a:gd name="connsiteY2" fmla="*/ 756573 h 4858555"/>
              <a:gd name="connsiteX3" fmla="*/ 2813396 w 2817258"/>
              <a:gd name="connsiteY3" fmla="*/ 1039719 h 4858555"/>
              <a:gd name="connsiteX4" fmla="*/ 2817258 w 2817258"/>
              <a:gd name="connsiteY4" fmla="*/ 4858555 h 4858555"/>
              <a:gd name="connsiteX5" fmla="*/ 0 w 2817258"/>
              <a:gd name="connsiteY5" fmla="*/ 4850935 h 4858555"/>
              <a:gd name="connsiteX6" fmla="*/ 0 w 2817258"/>
              <a:gd name="connsiteY6" fmla="*/ 0 h 4858555"/>
              <a:gd name="connsiteX0" fmla="*/ 0 w 2817258"/>
              <a:gd name="connsiteY0" fmla="*/ 0 h 4858555"/>
              <a:gd name="connsiteX1" fmla="*/ 2421376 w 2817258"/>
              <a:gd name="connsiteY1" fmla="*/ 8861 h 4858555"/>
              <a:gd name="connsiteX2" fmla="*/ 2415819 w 2817258"/>
              <a:gd name="connsiteY2" fmla="*/ 1052177 h 4858555"/>
              <a:gd name="connsiteX3" fmla="*/ 2813396 w 2817258"/>
              <a:gd name="connsiteY3" fmla="*/ 1039719 h 4858555"/>
              <a:gd name="connsiteX4" fmla="*/ 2817258 w 2817258"/>
              <a:gd name="connsiteY4" fmla="*/ 4858555 h 4858555"/>
              <a:gd name="connsiteX5" fmla="*/ 0 w 2817258"/>
              <a:gd name="connsiteY5" fmla="*/ 4850935 h 4858555"/>
              <a:gd name="connsiteX6" fmla="*/ 0 w 2817258"/>
              <a:gd name="connsiteY6" fmla="*/ 0 h 485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7258" h="4858555">
                <a:moveTo>
                  <a:pt x="0" y="0"/>
                </a:moveTo>
                <a:lnTo>
                  <a:pt x="2421376" y="8861"/>
                </a:lnTo>
                <a:cubicBezTo>
                  <a:pt x="2419524" y="258098"/>
                  <a:pt x="2417671" y="802940"/>
                  <a:pt x="2415819" y="1052177"/>
                </a:cubicBezTo>
                <a:lnTo>
                  <a:pt x="2813396" y="1039719"/>
                </a:lnTo>
                <a:cubicBezTo>
                  <a:pt x="2815618" y="2404920"/>
                  <a:pt x="2815036" y="3493354"/>
                  <a:pt x="2817258" y="4858555"/>
                </a:cubicBezTo>
                <a:lnTo>
                  <a:pt x="0" y="4850935"/>
                </a:lnTo>
                <a:lnTo>
                  <a:pt x="0" y="0"/>
                </a:lnTo>
                <a:close/>
              </a:path>
            </a:pathLst>
          </a:cu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3" name="Graphic 12" descr="Badge 3 with solid fill">
            <a:extLst>
              <a:ext uri="{FF2B5EF4-FFF2-40B4-BE49-F238E27FC236}">
                <a16:creationId xmlns:a16="http://schemas.microsoft.com/office/drawing/2014/main" id="{C0E33B57-C6DF-FAA1-CEB7-50334B2B29D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716051" y="7578103"/>
            <a:ext cx="457200" cy="457200"/>
          </a:xfrm>
          <a:prstGeom prst="rect">
            <a:avLst/>
          </a:prstGeom>
        </p:spPr>
      </p:pic>
      <p:sp>
        <p:nvSpPr>
          <p:cNvPr id="14" name="Rectangle 13">
            <a:extLst>
              <a:ext uri="{FF2B5EF4-FFF2-40B4-BE49-F238E27FC236}">
                <a16:creationId xmlns:a16="http://schemas.microsoft.com/office/drawing/2014/main" id="{2FC12C02-8375-56B8-87F8-D87242BEAA87}"/>
              </a:ext>
            </a:extLst>
          </p:cNvPr>
          <p:cNvSpPr/>
          <p:nvPr/>
        </p:nvSpPr>
        <p:spPr>
          <a:xfrm>
            <a:off x="15548024" y="4673599"/>
            <a:ext cx="1558876" cy="264160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8" name="Rectangle 17">
            <a:extLst>
              <a:ext uri="{FF2B5EF4-FFF2-40B4-BE49-F238E27FC236}">
                <a16:creationId xmlns:a16="http://schemas.microsoft.com/office/drawing/2014/main" id="{8F4B19AB-2AD1-C8A4-6741-3E735916CF00}"/>
              </a:ext>
            </a:extLst>
          </p:cNvPr>
          <p:cNvSpPr/>
          <p:nvPr/>
        </p:nvSpPr>
        <p:spPr>
          <a:xfrm>
            <a:off x="8192528" y="7716648"/>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9" name="Graphic 18" descr="Badge 5 with solid fill">
            <a:extLst>
              <a:ext uri="{FF2B5EF4-FFF2-40B4-BE49-F238E27FC236}">
                <a16:creationId xmlns:a16="http://schemas.microsoft.com/office/drawing/2014/main" id="{AEAE3345-0B3A-3F6C-1D00-84660EC1B36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128711" y="6869440"/>
            <a:ext cx="457200" cy="457200"/>
          </a:xfrm>
          <a:prstGeom prst="rect">
            <a:avLst/>
          </a:prstGeom>
        </p:spPr>
      </p:pic>
    </p:spTree>
    <p:extLst>
      <p:ext uri="{BB962C8B-B14F-4D97-AF65-F5344CB8AC3E}">
        <p14:creationId xmlns:p14="http://schemas.microsoft.com/office/powerpoint/2010/main" val="20148096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A1B41-6D38-EAE1-1DFB-495283FF6E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ACA8B6-1033-9CA9-609C-2C099CC8E2D1}"/>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Takeoff: Create a Takeoff type</a:t>
            </a:r>
          </a:p>
        </p:txBody>
      </p:sp>
      <p:pic>
        <p:nvPicPr>
          <p:cNvPr id="9" name="Picture 8">
            <a:extLst>
              <a:ext uri="{FF2B5EF4-FFF2-40B4-BE49-F238E27FC236}">
                <a16:creationId xmlns:a16="http://schemas.microsoft.com/office/drawing/2014/main" id="{A61CE813-A06A-F8E7-A3CB-93FC5423A604}"/>
              </a:ext>
            </a:extLst>
          </p:cNvPr>
          <p:cNvPicPr>
            <a:picLocks noChangeAspect="1"/>
          </p:cNvPicPr>
          <p:nvPr/>
        </p:nvPicPr>
        <p:blipFill>
          <a:blip r:embed="rId2"/>
          <a:stretch>
            <a:fillRect/>
          </a:stretch>
        </p:blipFill>
        <p:spPr>
          <a:xfrm>
            <a:off x="5574605" y="2161065"/>
            <a:ext cx="7998578" cy="6733553"/>
          </a:xfrm>
          <a:prstGeom prst="rect">
            <a:avLst/>
          </a:prstGeom>
        </p:spPr>
      </p:pic>
      <p:cxnSp>
        <p:nvCxnSpPr>
          <p:cNvPr id="16" name="Straight Arrow Connector 15">
            <a:extLst>
              <a:ext uri="{FF2B5EF4-FFF2-40B4-BE49-F238E27FC236}">
                <a16:creationId xmlns:a16="http://schemas.microsoft.com/office/drawing/2014/main" id="{AD86C533-2D66-527A-56C1-7FCFAFAE9C5A}"/>
              </a:ext>
            </a:extLst>
          </p:cNvPr>
          <p:cNvCxnSpPr>
            <a:cxnSpLocks/>
          </p:cNvCxnSpPr>
          <p:nvPr/>
        </p:nvCxnSpPr>
        <p:spPr>
          <a:xfrm flipV="1">
            <a:off x="12755765" y="4930128"/>
            <a:ext cx="1257274" cy="590561"/>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Arrow Connector 19">
            <a:extLst>
              <a:ext uri="{FF2B5EF4-FFF2-40B4-BE49-F238E27FC236}">
                <a16:creationId xmlns:a16="http://schemas.microsoft.com/office/drawing/2014/main" id="{B2532AE6-0F3D-A76E-5F42-045A6A3DB192}"/>
              </a:ext>
            </a:extLst>
          </p:cNvPr>
          <p:cNvCxnSpPr>
            <a:cxnSpLocks/>
          </p:cNvCxnSpPr>
          <p:nvPr/>
        </p:nvCxnSpPr>
        <p:spPr>
          <a:xfrm flipH="1" flipV="1">
            <a:off x="5257296" y="2743580"/>
            <a:ext cx="830071" cy="256383"/>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853C0A11-9A49-20CF-738D-6333B6678A66}"/>
              </a:ext>
            </a:extLst>
          </p:cNvPr>
          <p:cNvSpPr txBox="1"/>
          <p:nvPr/>
        </p:nvSpPr>
        <p:spPr>
          <a:xfrm>
            <a:off x="14247818" y="4383814"/>
            <a:ext cx="4040182" cy="3408625"/>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Primary Output:</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Fill output name (what the quantity represents, e.g., area, length, EA).</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Unit of Measure (LF, CY, m</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etc.)</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Cost: Enter unit cost if desired.</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Classification</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Formula: optional expression if the output is derived.</a:t>
            </a:r>
          </a:p>
          <a:p>
            <a:pPr marL="342900" indent="-342900">
              <a:buFont typeface="Arial" panose="020B0604020202020204" pitchFamily="34" charset="0"/>
              <a:buChar char="•"/>
            </a:pPr>
            <a:endParaRPr lang="en-US" sz="1050" dirty="0">
              <a:latin typeface="Arial" panose="020B0604020202020204" pitchFamily="34" charset="0"/>
              <a:cs typeface="Arial" panose="020B0604020202020204" pitchFamily="34" charset="0"/>
            </a:endParaRPr>
          </a:p>
          <a:p>
            <a:pPr algn="l"/>
            <a:endParaRPr lang="en-US" sz="1100" dirty="0"/>
          </a:p>
        </p:txBody>
      </p:sp>
      <p:sp>
        <p:nvSpPr>
          <p:cNvPr id="22" name="TextBox 21">
            <a:extLst>
              <a:ext uri="{FF2B5EF4-FFF2-40B4-BE49-F238E27FC236}">
                <a16:creationId xmlns:a16="http://schemas.microsoft.com/office/drawing/2014/main" id="{D6521844-92D0-28B6-41FB-0A8C18826CC3}"/>
              </a:ext>
            </a:extLst>
          </p:cNvPr>
          <p:cNvSpPr txBox="1"/>
          <p:nvPr/>
        </p:nvSpPr>
        <p:spPr>
          <a:xfrm>
            <a:off x="686560" y="2464320"/>
            <a:ext cx="4837569" cy="615553"/>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Name: A clear, descriptive label for the Takeoff type</a:t>
            </a:r>
            <a:endParaRPr lang="en-US" sz="2000" dirty="0"/>
          </a:p>
        </p:txBody>
      </p:sp>
      <p:sp>
        <p:nvSpPr>
          <p:cNvPr id="23" name="TextBox 22">
            <a:extLst>
              <a:ext uri="{FF2B5EF4-FFF2-40B4-BE49-F238E27FC236}">
                <a16:creationId xmlns:a16="http://schemas.microsoft.com/office/drawing/2014/main" id="{F2E36543-4DE3-340C-33CB-47D5CF079479}"/>
              </a:ext>
            </a:extLst>
          </p:cNvPr>
          <p:cNvSpPr txBox="1"/>
          <p:nvPr/>
        </p:nvSpPr>
        <p:spPr>
          <a:xfrm>
            <a:off x="686561" y="3367877"/>
            <a:ext cx="4545918" cy="1231106"/>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Pick the measurement tool: </a:t>
            </a:r>
          </a:p>
          <a:p>
            <a:r>
              <a:rPr lang="en-US" sz="2000" dirty="0">
                <a:latin typeface="Arial" panose="020B0604020202020204" pitchFamily="34" charset="0"/>
                <a:cs typeface="Arial" panose="020B0604020202020204" pitchFamily="34" charset="0"/>
              </a:rPr>
              <a:t>For 2D takeoffs, use Count, Linear, or Area.</a:t>
            </a:r>
          </a:p>
          <a:p>
            <a:r>
              <a:rPr lang="en-US" sz="2000" dirty="0">
                <a:latin typeface="Arial" panose="020B0604020202020204" pitchFamily="34" charset="0"/>
                <a:cs typeface="Arial" panose="020B0604020202020204" pitchFamily="34" charset="0"/>
              </a:rPr>
              <a:t>For 3D takeoffs, use BIM.</a:t>
            </a:r>
          </a:p>
        </p:txBody>
      </p:sp>
      <p:cxnSp>
        <p:nvCxnSpPr>
          <p:cNvPr id="24" name="Straight Arrow Connector 23">
            <a:extLst>
              <a:ext uri="{FF2B5EF4-FFF2-40B4-BE49-F238E27FC236}">
                <a16:creationId xmlns:a16="http://schemas.microsoft.com/office/drawing/2014/main" id="{7B9A6DC8-A297-15B8-18A5-397D1C292733}"/>
              </a:ext>
            </a:extLst>
          </p:cNvPr>
          <p:cNvCxnSpPr>
            <a:cxnSpLocks/>
          </p:cNvCxnSpPr>
          <p:nvPr/>
        </p:nvCxnSpPr>
        <p:spPr>
          <a:xfrm flipH="1">
            <a:off x="5353494" y="3588423"/>
            <a:ext cx="798327" cy="259879"/>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Arrow Connector 24">
            <a:extLst>
              <a:ext uri="{FF2B5EF4-FFF2-40B4-BE49-F238E27FC236}">
                <a16:creationId xmlns:a16="http://schemas.microsoft.com/office/drawing/2014/main" id="{17FC215F-DA95-31E8-8BC2-892AB30F7D97}"/>
              </a:ext>
            </a:extLst>
          </p:cNvPr>
          <p:cNvCxnSpPr>
            <a:cxnSpLocks/>
          </p:cNvCxnSpPr>
          <p:nvPr/>
        </p:nvCxnSpPr>
        <p:spPr>
          <a:xfrm>
            <a:off x="8391663" y="8888750"/>
            <a:ext cx="1403833" cy="471042"/>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7" name="Straight Arrow Connector 26">
            <a:extLst>
              <a:ext uri="{FF2B5EF4-FFF2-40B4-BE49-F238E27FC236}">
                <a16:creationId xmlns:a16="http://schemas.microsoft.com/office/drawing/2014/main" id="{C84FF357-30C7-6ABA-2D10-170B65B150B6}"/>
              </a:ext>
            </a:extLst>
          </p:cNvPr>
          <p:cNvCxnSpPr>
            <a:cxnSpLocks/>
          </p:cNvCxnSpPr>
          <p:nvPr/>
        </p:nvCxnSpPr>
        <p:spPr>
          <a:xfrm flipH="1">
            <a:off x="5232478" y="5688018"/>
            <a:ext cx="798327" cy="400109"/>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8" name="TextBox 27">
            <a:extLst>
              <a:ext uri="{FF2B5EF4-FFF2-40B4-BE49-F238E27FC236}">
                <a16:creationId xmlns:a16="http://schemas.microsoft.com/office/drawing/2014/main" id="{1D19EE88-3925-B7F9-0AD2-A6C4EC3DE7D6}"/>
              </a:ext>
            </a:extLst>
          </p:cNvPr>
          <p:cNvSpPr txBox="1"/>
          <p:nvPr/>
        </p:nvSpPr>
        <p:spPr>
          <a:xfrm>
            <a:off x="686560" y="5520689"/>
            <a:ext cx="4324807" cy="1846659"/>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Additional Outputs: capture secondary metrics from the same measurement, such as count, area, length, or weight. Each extra output opens the same output detail panel so you can define its name, unit, cost, and classification.</a:t>
            </a:r>
            <a:endParaRPr lang="en-US" sz="2000" dirty="0"/>
          </a:p>
        </p:txBody>
      </p:sp>
      <p:sp>
        <p:nvSpPr>
          <p:cNvPr id="41" name="TextBox 40">
            <a:extLst>
              <a:ext uri="{FF2B5EF4-FFF2-40B4-BE49-F238E27FC236}">
                <a16:creationId xmlns:a16="http://schemas.microsoft.com/office/drawing/2014/main" id="{456E4251-1D55-6EED-153D-F8480E91F5E0}"/>
              </a:ext>
            </a:extLst>
          </p:cNvPr>
          <p:cNvSpPr txBox="1"/>
          <p:nvPr/>
        </p:nvSpPr>
        <p:spPr>
          <a:xfrm>
            <a:off x="9972857" y="9086072"/>
            <a:ext cx="4040182" cy="923330"/>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Hit Save to finish, or Start Takeoff  to activate the chosen measurement and begin quantifying</a:t>
            </a:r>
            <a:endParaRPr lang="en-US" sz="1100" dirty="0"/>
          </a:p>
        </p:txBody>
      </p:sp>
    </p:spTree>
    <p:extLst>
      <p:ext uri="{BB962C8B-B14F-4D97-AF65-F5344CB8AC3E}">
        <p14:creationId xmlns:p14="http://schemas.microsoft.com/office/powerpoint/2010/main" val="19723850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6A633-F285-E66D-74A5-2530E166A53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2A245C-5580-8828-E4A7-8274B597D49E}"/>
              </a:ext>
            </a:extLst>
          </p:cNvPr>
          <p:cNvSpPr>
            <a:spLocks noGrp="1"/>
          </p:cNvSpPr>
          <p:nvPr>
            <p:ph idx="1"/>
          </p:nvPr>
        </p:nvSpPr>
        <p:spPr>
          <a:xfrm>
            <a:off x="682941" y="2347577"/>
            <a:ext cx="6929826" cy="7642011"/>
          </a:xfrm>
        </p:spPr>
        <p:txBody>
          <a:bodyPr>
            <a:noAutofit/>
          </a:bodyPr>
          <a:lstStyle/>
          <a:p>
            <a:pPr>
              <a:spcBef>
                <a:spcPts val="2000"/>
              </a:spcBef>
              <a:buFont typeface="+mj-lt"/>
              <a:buAutoNum type="arabicPeriod"/>
            </a:pPr>
            <a:r>
              <a:rPr lang="en-US" sz="2400" b="1" dirty="0">
                <a:latin typeface="Arial" panose="020B0604020202020204" pitchFamily="34" charset="0"/>
                <a:cs typeface="Arial" panose="020B0604020202020204" pitchFamily="34" charset="0"/>
              </a:rPr>
              <a:t>Area:</a:t>
            </a:r>
            <a:r>
              <a:rPr lang="en-US" sz="2400" dirty="0">
                <a:latin typeface="Arial" panose="020B0604020202020204" pitchFamily="34" charset="0"/>
                <a:cs typeface="Arial" panose="020B0604020202020204" pitchFamily="34" charset="0"/>
              </a:rPr>
              <a:t> For surfaces you outline (e.g., slab foundations, floor finishes); captures area and can drive secondary outputs like volume with a specified thickness.</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Linear: </a:t>
            </a:r>
            <a:r>
              <a:rPr lang="en-US" sz="2400" dirty="0">
                <a:latin typeface="Arial" panose="020B0604020202020204" pitchFamily="34" charset="0"/>
                <a:cs typeface="Arial" panose="020B0604020202020204" pitchFamily="34" charset="0"/>
              </a:rPr>
              <a:t>For length-based elements you trace along a path (e.g., wall footings, curbs, piping); outputs can include length plus calculated volume if depth/width are defined.</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Count: </a:t>
            </a:r>
            <a:r>
              <a:rPr lang="en-US" sz="2400" dirty="0">
                <a:latin typeface="Arial" panose="020B0604020202020204" pitchFamily="34" charset="0"/>
                <a:cs typeface="Arial" panose="020B0604020202020204" pitchFamily="34" charset="0"/>
              </a:rPr>
              <a:t>For discrete items on 2D sheets (e.g., columns, fixtures); click each symbol once and totals update automatically.</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BIM:</a:t>
            </a:r>
            <a:r>
              <a:rPr lang="en-US" sz="2400" dirty="0">
                <a:latin typeface="Arial" panose="020B0604020202020204" pitchFamily="34" charset="0"/>
                <a:cs typeface="Arial" panose="020B0604020202020204" pitchFamily="34" charset="0"/>
              </a:rPr>
              <a:t> For 3D takeoff: selects model elements and pulls quantities (count, volume, area, etc.) directly from their Revit properties, with no tracing required.</a:t>
            </a:r>
          </a:p>
          <a:p>
            <a:pPr>
              <a:spcBef>
                <a:spcPts val="2000"/>
              </a:spcBef>
              <a:buFont typeface="+mj-lt"/>
              <a:buAutoNum type="arabicPeriod"/>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2B73814E-B746-0B2C-83DA-DF6D5E4EB0E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Takeoff Type Tools: When to </a:t>
            </a:r>
            <a:r>
              <a:rPr lang="en-US">
                <a:latin typeface="Arial" panose="020B0604020202020204" pitchFamily="34" charset="0"/>
                <a:cs typeface="Arial" panose="020B0604020202020204" pitchFamily="34" charset="0"/>
              </a:rPr>
              <a:t>use what</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5B887BE-4ADB-0EEE-FB2C-8608FA160849}"/>
              </a:ext>
            </a:extLst>
          </p:cNvPr>
          <p:cNvPicPr>
            <a:picLocks noChangeAspect="1"/>
          </p:cNvPicPr>
          <p:nvPr/>
        </p:nvPicPr>
        <p:blipFill>
          <a:blip r:embed="rId2"/>
          <a:stretch>
            <a:fillRect/>
          </a:stretch>
        </p:blipFill>
        <p:spPr>
          <a:xfrm>
            <a:off x="8857728" y="2456986"/>
            <a:ext cx="8007872" cy="4313011"/>
          </a:xfrm>
          <a:prstGeom prst="rect">
            <a:avLst/>
          </a:prstGeom>
        </p:spPr>
      </p:pic>
      <p:pic>
        <p:nvPicPr>
          <p:cNvPr id="11" name="Picture 10">
            <a:extLst>
              <a:ext uri="{FF2B5EF4-FFF2-40B4-BE49-F238E27FC236}">
                <a16:creationId xmlns:a16="http://schemas.microsoft.com/office/drawing/2014/main" id="{0F17F844-CC08-D766-DC57-7C35EF17EC7C}"/>
              </a:ext>
            </a:extLst>
          </p:cNvPr>
          <p:cNvPicPr>
            <a:picLocks noChangeAspect="1"/>
          </p:cNvPicPr>
          <p:nvPr/>
        </p:nvPicPr>
        <p:blipFill>
          <a:blip r:embed="rId3"/>
          <a:stretch>
            <a:fillRect/>
          </a:stretch>
        </p:blipFill>
        <p:spPr>
          <a:xfrm>
            <a:off x="15174400" y="4829704"/>
            <a:ext cx="1109313" cy="840061"/>
          </a:xfrm>
          <a:prstGeom prst="rect">
            <a:avLst/>
          </a:prstGeom>
        </p:spPr>
      </p:pic>
      <p:pic>
        <p:nvPicPr>
          <p:cNvPr id="15" name="Picture 14">
            <a:extLst>
              <a:ext uri="{FF2B5EF4-FFF2-40B4-BE49-F238E27FC236}">
                <a16:creationId xmlns:a16="http://schemas.microsoft.com/office/drawing/2014/main" id="{EB403497-6485-8CA9-1B86-54A3AAF192A1}"/>
              </a:ext>
            </a:extLst>
          </p:cNvPr>
          <p:cNvPicPr>
            <a:picLocks noChangeAspect="1"/>
          </p:cNvPicPr>
          <p:nvPr/>
        </p:nvPicPr>
        <p:blipFill>
          <a:blip r:embed="rId4"/>
          <a:stretch>
            <a:fillRect/>
          </a:stretch>
        </p:blipFill>
        <p:spPr>
          <a:xfrm>
            <a:off x="13259588" y="4932258"/>
            <a:ext cx="1109311" cy="728666"/>
          </a:xfrm>
          <a:prstGeom prst="rect">
            <a:avLst/>
          </a:prstGeom>
        </p:spPr>
      </p:pic>
      <p:pic>
        <p:nvPicPr>
          <p:cNvPr id="19" name="Picture 18">
            <a:extLst>
              <a:ext uri="{FF2B5EF4-FFF2-40B4-BE49-F238E27FC236}">
                <a16:creationId xmlns:a16="http://schemas.microsoft.com/office/drawing/2014/main" id="{01A3E5BF-7B97-436C-EF21-85CBC8FAB76C}"/>
              </a:ext>
            </a:extLst>
          </p:cNvPr>
          <p:cNvPicPr>
            <a:picLocks noChangeAspect="1"/>
          </p:cNvPicPr>
          <p:nvPr/>
        </p:nvPicPr>
        <p:blipFill>
          <a:blip r:embed="rId5"/>
          <a:stretch>
            <a:fillRect/>
          </a:stretch>
        </p:blipFill>
        <p:spPr>
          <a:xfrm>
            <a:off x="11368313" y="4941494"/>
            <a:ext cx="1108965" cy="639404"/>
          </a:xfrm>
          <a:prstGeom prst="rect">
            <a:avLst/>
          </a:prstGeom>
        </p:spPr>
      </p:pic>
      <p:pic>
        <p:nvPicPr>
          <p:cNvPr id="31" name="Picture 30">
            <a:extLst>
              <a:ext uri="{FF2B5EF4-FFF2-40B4-BE49-F238E27FC236}">
                <a16:creationId xmlns:a16="http://schemas.microsoft.com/office/drawing/2014/main" id="{11CE0F6A-B39D-319D-A9FC-66ED5C2D755B}"/>
              </a:ext>
            </a:extLst>
          </p:cNvPr>
          <p:cNvPicPr>
            <a:picLocks noChangeAspect="1"/>
          </p:cNvPicPr>
          <p:nvPr/>
        </p:nvPicPr>
        <p:blipFill>
          <a:blip r:embed="rId6"/>
          <a:stretch>
            <a:fillRect/>
          </a:stretch>
        </p:blipFill>
        <p:spPr>
          <a:xfrm>
            <a:off x="9514187" y="4988748"/>
            <a:ext cx="859527" cy="639404"/>
          </a:xfrm>
          <a:prstGeom prst="rect">
            <a:avLst/>
          </a:prstGeom>
        </p:spPr>
      </p:pic>
      <p:pic>
        <p:nvPicPr>
          <p:cNvPr id="32" name="Graphic 31" descr="Badge 1 with solid fill">
            <a:extLst>
              <a:ext uri="{FF2B5EF4-FFF2-40B4-BE49-F238E27FC236}">
                <a16:creationId xmlns:a16="http://schemas.microsoft.com/office/drawing/2014/main" id="{50E18847-C558-BB8F-48CC-0BE0892E1E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54059" y="6778078"/>
            <a:ext cx="554776" cy="554776"/>
          </a:xfrm>
          <a:prstGeom prst="rect">
            <a:avLst/>
          </a:prstGeom>
        </p:spPr>
      </p:pic>
      <p:pic>
        <p:nvPicPr>
          <p:cNvPr id="33" name="Graphic 32" descr="Badge with solid fill">
            <a:extLst>
              <a:ext uri="{FF2B5EF4-FFF2-40B4-BE49-F238E27FC236}">
                <a16:creationId xmlns:a16="http://schemas.microsoft.com/office/drawing/2014/main" id="{33C5D297-C218-9655-1FCB-E83CBAC57D9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552666" y="6809085"/>
            <a:ext cx="569568" cy="569568"/>
          </a:xfrm>
          <a:prstGeom prst="rect">
            <a:avLst/>
          </a:prstGeom>
        </p:spPr>
      </p:pic>
      <p:pic>
        <p:nvPicPr>
          <p:cNvPr id="34" name="Graphic 33" descr="Badge 3 with solid fill">
            <a:extLst>
              <a:ext uri="{FF2B5EF4-FFF2-40B4-BE49-F238E27FC236}">
                <a16:creationId xmlns:a16="http://schemas.microsoft.com/office/drawing/2014/main" id="{52AA27B8-A11D-7837-5A26-AC4CBDC6E0F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567670" y="6828871"/>
            <a:ext cx="569568" cy="569568"/>
          </a:xfrm>
          <a:prstGeom prst="rect">
            <a:avLst/>
          </a:prstGeom>
        </p:spPr>
      </p:pic>
      <p:pic>
        <p:nvPicPr>
          <p:cNvPr id="35" name="Graphic 34" descr="Badge 4 with solid fill">
            <a:extLst>
              <a:ext uri="{FF2B5EF4-FFF2-40B4-BE49-F238E27FC236}">
                <a16:creationId xmlns:a16="http://schemas.microsoft.com/office/drawing/2014/main" id="{74AA3F56-CE24-D1F7-06B1-8147523A709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5525222" y="6847343"/>
            <a:ext cx="569568" cy="569568"/>
          </a:xfrm>
          <a:prstGeom prst="rect">
            <a:avLst/>
          </a:prstGeom>
        </p:spPr>
      </p:pic>
    </p:spTree>
    <p:extLst>
      <p:ext uri="{BB962C8B-B14F-4D97-AF65-F5344CB8AC3E}">
        <p14:creationId xmlns:p14="http://schemas.microsoft.com/office/powerpoint/2010/main" val="26927598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93C7B-A580-0D49-104F-1350DE3A4FE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7EEAF2C-AC28-0505-ED8D-2A1D2FAC6D0F}"/>
              </a:ext>
            </a:extLst>
          </p:cNvPr>
          <p:cNvPicPr>
            <a:picLocks noGrp="1" noRot="1" noChangeAspect="1" noMove="1" noResize="1" noEditPoints="1" noAdjustHandles="1" noChangeArrowheads="1" noChangeShapeType="1" noCrop="1"/>
          </p:cNvPicPr>
          <p:nvPr/>
        </p:nvPicPr>
        <p:blipFill>
          <a:blip r:embed="rId2"/>
          <a:stretch>
            <a:fillRect/>
          </a:stretch>
        </p:blipFill>
        <p:spPr>
          <a:xfrm>
            <a:off x="7639480" y="2703321"/>
            <a:ext cx="10349732" cy="4649468"/>
          </a:xfrm>
          <a:prstGeom prst="rect">
            <a:avLst/>
          </a:prstGeom>
        </p:spPr>
      </p:pic>
      <p:sp>
        <p:nvSpPr>
          <p:cNvPr id="4" name="Title 3">
            <a:extLst>
              <a:ext uri="{FF2B5EF4-FFF2-40B4-BE49-F238E27FC236}">
                <a16:creationId xmlns:a16="http://schemas.microsoft.com/office/drawing/2014/main" id="{D2111B12-AD2F-04CE-7AF6-948F9600FF8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Autodesk Takeoff: Inventory</a:t>
            </a:r>
          </a:p>
        </p:txBody>
      </p:sp>
      <p:pic>
        <p:nvPicPr>
          <p:cNvPr id="5" name="Graphic 4" descr="Badge 1 with solid fill">
            <a:extLst>
              <a:ext uri="{FF2B5EF4-FFF2-40B4-BE49-F238E27FC236}">
                <a16:creationId xmlns:a16="http://schemas.microsoft.com/office/drawing/2014/main" id="{0812E4E7-6CB6-B42E-9DF5-B938B2F4EE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14692" y="3160550"/>
            <a:ext cx="445326" cy="445326"/>
          </a:xfrm>
          <a:prstGeom prst="rect">
            <a:avLst/>
          </a:prstGeom>
        </p:spPr>
      </p:pic>
      <p:pic>
        <p:nvPicPr>
          <p:cNvPr id="7" name="Graphic 6" descr="Badge with solid fill">
            <a:extLst>
              <a:ext uri="{FF2B5EF4-FFF2-40B4-BE49-F238E27FC236}">
                <a16:creationId xmlns:a16="http://schemas.microsoft.com/office/drawing/2014/main" id="{0BD8ADE3-A0D0-181F-2D67-A07FF97A04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40047" y="2692251"/>
            <a:ext cx="457200" cy="457200"/>
          </a:xfrm>
          <a:prstGeom prst="rect">
            <a:avLst/>
          </a:prstGeom>
        </p:spPr>
      </p:pic>
      <p:pic>
        <p:nvPicPr>
          <p:cNvPr id="10" name="Graphic 9" descr="Badge 3 with solid fill">
            <a:extLst>
              <a:ext uri="{FF2B5EF4-FFF2-40B4-BE49-F238E27FC236}">
                <a16:creationId xmlns:a16="http://schemas.microsoft.com/office/drawing/2014/main" id="{ACE7B8CB-DC45-4F09-FE01-92A74B48B8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6800" y="2250085"/>
            <a:ext cx="457200" cy="457200"/>
          </a:xfrm>
          <a:prstGeom prst="rect">
            <a:avLst/>
          </a:prstGeom>
        </p:spPr>
      </p:pic>
      <p:pic>
        <p:nvPicPr>
          <p:cNvPr id="12" name="Graphic 11" descr="Badge 4 with solid fill">
            <a:extLst>
              <a:ext uri="{FF2B5EF4-FFF2-40B4-BE49-F238E27FC236}">
                <a16:creationId xmlns:a16="http://schemas.microsoft.com/office/drawing/2014/main" id="{C5AFC1AA-43D6-ED43-6046-9A4029F1417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351318" y="2526132"/>
            <a:ext cx="457200" cy="457200"/>
          </a:xfrm>
          <a:prstGeom prst="rect">
            <a:avLst/>
          </a:prstGeom>
        </p:spPr>
      </p:pic>
      <p:sp>
        <p:nvSpPr>
          <p:cNvPr id="23" name="Rectangle 22">
            <a:extLst>
              <a:ext uri="{FF2B5EF4-FFF2-40B4-BE49-F238E27FC236}">
                <a16:creationId xmlns:a16="http://schemas.microsoft.com/office/drawing/2014/main" id="{BBBCA550-03DA-C4DD-AAFD-391D7DD37C43}"/>
              </a:ext>
            </a:extLst>
          </p:cNvPr>
          <p:cNvSpPr/>
          <p:nvPr/>
        </p:nvSpPr>
        <p:spPr>
          <a:xfrm>
            <a:off x="7639480" y="3152593"/>
            <a:ext cx="4897171" cy="409003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5" name="Rectangle 24">
            <a:extLst>
              <a:ext uri="{FF2B5EF4-FFF2-40B4-BE49-F238E27FC236}">
                <a16:creationId xmlns:a16="http://schemas.microsoft.com/office/drawing/2014/main" id="{B2C6CC80-9F4C-4CC7-2466-DFEA9A02843B}"/>
              </a:ext>
            </a:extLst>
          </p:cNvPr>
          <p:cNvSpPr/>
          <p:nvPr/>
        </p:nvSpPr>
        <p:spPr>
          <a:xfrm>
            <a:off x="16856869" y="2737595"/>
            <a:ext cx="625425" cy="34850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22DAA74E-0021-F846-6988-8733E0B31468}"/>
              </a:ext>
            </a:extLst>
          </p:cNvPr>
          <p:cNvSpPr/>
          <p:nvPr/>
        </p:nvSpPr>
        <p:spPr>
          <a:xfrm>
            <a:off x="8758039" y="2737595"/>
            <a:ext cx="1567061" cy="34850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4151E1F3-4FA3-E416-CDCD-BCD1C954E35D}"/>
              </a:ext>
            </a:extLst>
          </p:cNvPr>
          <p:cNvSpPr/>
          <p:nvPr/>
        </p:nvSpPr>
        <p:spPr>
          <a:xfrm>
            <a:off x="12791064" y="3139095"/>
            <a:ext cx="5198148" cy="421369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8" name="Graphic 7" descr="Badge 5 with solid fill">
            <a:extLst>
              <a:ext uri="{FF2B5EF4-FFF2-40B4-BE49-F238E27FC236}">
                <a16:creationId xmlns:a16="http://schemas.microsoft.com/office/drawing/2014/main" id="{2DDAA966-396B-E3FC-BCC7-CE4D79CAA68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573221" y="2309515"/>
            <a:ext cx="457200" cy="457200"/>
          </a:xfrm>
          <a:prstGeom prst="rect">
            <a:avLst/>
          </a:prstGeom>
        </p:spPr>
      </p:pic>
      <p:sp>
        <p:nvSpPr>
          <p:cNvPr id="11" name="Rectangle 10">
            <a:extLst>
              <a:ext uri="{FF2B5EF4-FFF2-40B4-BE49-F238E27FC236}">
                <a16:creationId xmlns:a16="http://schemas.microsoft.com/office/drawing/2014/main" id="{9D4FBEAE-E635-46F1-D633-E23560BFFA43}"/>
              </a:ext>
            </a:extLst>
          </p:cNvPr>
          <p:cNvSpPr/>
          <p:nvPr/>
        </p:nvSpPr>
        <p:spPr>
          <a:xfrm>
            <a:off x="17530646" y="2764733"/>
            <a:ext cx="209668" cy="29548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7" name="Content Placeholder 1">
            <a:extLst>
              <a:ext uri="{FF2B5EF4-FFF2-40B4-BE49-F238E27FC236}">
                <a16:creationId xmlns:a16="http://schemas.microsoft.com/office/drawing/2014/main" id="{7E75300C-06D0-3A95-FA08-91412F646C61}"/>
              </a:ext>
            </a:extLst>
          </p:cNvPr>
          <p:cNvSpPr txBox="1">
            <a:spLocks/>
          </p:cNvSpPr>
          <p:nvPr/>
        </p:nvSpPr>
        <p:spPr>
          <a:xfrm>
            <a:off x="553053" y="2113838"/>
            <a:ext cx="6154721" cy="7642011"/>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Totals list: Shows aggregated quantities; click any line to expand and reveal its individual instances.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Instance panel: Displays each measured object; select one to zoom/highlight it in the model or delete if it was placed incorrectly.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“Group By” menu: Regroup totals by Classification, Takeoff Type, Location, or Document to see quantities from different perspectives.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Export: Downloads the current inventory to a CSV spreadsheet for reporting or further analysis.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Pop-out window: Opens the Inventory in a separate, resizable window so you can keep totals visible while working elsewhere.</a:t>
            </a:r>
          </a:p>
        </p:txBody>
      </p:sp>
    </p:spTree>
    <p:extLst>
      <p:ext uri="{BB962C8B-B14F-4D97-AF65-F5344CB8AC3E}">
        <p14:creationId xmlns:p14="http://schemas.microsoft.com/office/powerpoint/2010/main" val="1233529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8235570" cy="7847528"/>
          </a:xfrm>
        </p:spPr>
        <p:txBody>
          <a:bodyPr>
            <a:normAutofit/>
          </a:bodyPr>
          <a:lstStyle/>
          <a:p>
            <a:pPr marL="0" indent="0">
              <a:buNone/>
            </a:pPr>
            <a:r>
              <a:rPr lang="en-US" dirty="0">
                <a:latin typeface="Arial" panose="020B0604020202020204" pitchFamily="34" charset="0"/>
                <a:cs typeface="Arial" panose="020B0604020202020204" pitchFamily="34" charset="0"/>
              </a:rPr>
              <a:t>After completing this lecture, you’ll be able to:</a:t>
            </a:r>
          </a:p>
          <a:p>
            <a:r>
              <a:rPr lang="en-US" dirty="0">
                <a:latin typeface="Arial" panose="020B0604020202020204" pitchFamily="34" charset="0"/>
                <a:cs typeface="Arial" panose="020B0604020202020204" pitchFamily="34" charset="0"/>
              </a:rPr>
              <a:t>Explain the Autodesk Construction Cloud (ACC) ecosystem.</a:t>
            </a:r>
          </a:p>
          <a:p>
            <a:r>
              <a:rPr lang="en-US" dirty="0">
                <a:latin typeface="Arial" panose="020B0604020202020204" pitchFamily="34" charset="0"/>
                <a:cs typeface="Arial" panose="020B0604020202020204" pitchFamily="34" charset="0"/>
              </a:rPr>
              <a:t>Navigate the ACC web interface efficiently.</a:t>
            </a:r>
          </a:p>
          <a:p>
            <a:r>
              <a:rPr lang="en-US" dirty="0">
                <a:latin typeface="Arial" panose="020B0604020202020204" pitchFamily="34" charset="0"/>
                <a:cs typeface="Arial" panose="020B0604020202020204" pitchFamily="34" charset="0"/>
              </a:rPr>
              <a:t>Open and explore models and sheets in Docs.</a:t>
            </a:r>
          </a:p>
          <a:p>
            <a:r>
              <a:rPr lang="en-US" dirty="0">
                <a:latin typeface="Arial" panose="020B0604020202020204" pitchFamily="34" charset="0"/>
                <a:cs typeface="Arial" panose="020B0604020202020204" pitchFamily="34" charset="0"/>
              </a:rPr>
              <a:t>Leverage the Model Browser and Properties panels.</a:t>
            </a:r>
          </a:p>
          <a:p>
            <a:r>
              <a:rPr lang="en-US" dirty="0">
                <a:latin typeface="Arial" panose="020B0604020202020204" pitchFamily="34" charset="0"/>
                <a:cs typeface="Arial" panose="020B0604020202020204" pitchFamily="34" charset="0"/>
              </a:rPr>
              <a:t>Detect and communicate design changes.</a:t>
            </a:r>
          </a:p>
          <a:p>
            <a:endParaRPr lang="en-US" dirty="0">
              <a:cs typeface="Artifakt ElementOfc" panose="020B0504020101020102" pitchFamily="34" charset="0"/>
            </a:endParaRPr>
          </a:p>
          <a:p>
            <a:endParaRPr lang="en-US"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
        <p:nvSpPr>
          <p:cNvPr id="2" name="Content Placeholder 5">
            <a:extLst>
              <a:ext uri="{FF2B5EF4-FFF2-40B4-BE49-F238E27FC236}">
                <a16:creationId xmlns:a16="http://schemas.microsoft.com/office/drawing/2014/main" id="{0597903C-3713-C3A8-DF81-81805CC961B0}"/>
              </a:ext>
            </a:extLst>
          </p:cNvPr>
          <p:cNvSpPr txBox="1">
            <a:spLocks/>
          </p:cNvSpPr>
          <p:nvPr/>
        </p:nvSpPr>
        <p:spPr>
          <a:xfrm>
            <a:off x="9620250" y="2931354"/>
            <a:ext cx="7930770" cy="7312104"/>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Create and manage Issues.</a:t>
            </a:r>
          </a:p>
          <a:p>
            <a:r>
              <a:rPr lang="en-US" dirty="0">
                <a:latin typeface="Arial" panose="020B0604020202020204" pitchFamily="34" charset="0"/>
                <a:cs typeface="Arial" panose="020B0604020202020204" pitchFamily="34" charset="0"/>
              </a:rPr>
              <a:t>Set up Takeoff Packages.</a:t>
            </a:r>
          </a:p>
          <a:p>
            <a:r>
              <a:rPr lang="en-US" dirty="0">
                <a:latin typeface="Arial" panose="020B0604020202020204" pitchFamily="34" charset="0"/>
                <a:cs typeface="Arial" panose="020B0604020202020204" pitchFamily="34" charset="0"/>
              </a:rPr>
              <a:t>Define and duplicate 2D and 3D Takeoff Types.</a:t>
            </a:r>
          </a:p>
          <a:p>
            <a:r>
              <a:rPr lang="en-US" dirty="0">
                <a:latin typeface="Arial" panose="020B0604020202020204" pitchFamily="34" charset="0"/>
                <a:cs typeface="Arial" panose="020B0604020202020204" pitchFamily="34" charset="0"/>
              </a:rPr>
              <a:t>Analyze and export quantity results.</a:t>
            </a:r>
          </a:p>
          <a:p>
            <a:endParaRPr lang="en-US" dirty="0">
              <a:latin typeface="Arial" panose="020B0604020202020204" pitchFamily="34" charset="0"/>
              <a:cs typeface="Arial" panose="020B0604020202020204" pitchFamily="34" charset="0"/>
            </a:endParaRPr>
          </a:p>
          <a:p>
            <a:endParaRPr lang="en-US" dirty="0">
              <a:cs typeface="Artifakt ElementOfc" panose="020B0504020101020102" pitchFamily="34" charset="0"/>
            </a:endParaRPr>
          </a:p>
          <a:p>
            <a:endParaRPr lang="en-US" dirty="0"/>
          </a:p>
          <a:p>
            <a:pPr marL="0" indent="0">
              <a:buFont typeface="Wingdings 2" panose="05020102010507070707" pitchFamily="18" charset="2"/>
              <a:buNone/>
            </a:pPr>
            <a:endParaRPr lang="en-US" dirty="0"/>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133600"/>
            <a:ext cx="17078735" cy="7956884"/>
          </a:xfrm>
        </p:spPr>
        <p:txBody>
          <a:bodyPr>
            <a:noAutofit/>
          </a:bodyPr>
          <a:lstStyle/>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Model Browser </a:t>
            </a:r>
            <a:r>
              <a:rPr lang="en-US" sz="2400" dirty="0">
                <a:latin typeface="Arial" panose="020B0604020202020204" pitchFamily="34" charset="0"/>
                <a:cs typeface="Arial" panose="020B0604020202020204" pitchFamily="34" charset="0"/>
              </a:rPr>
              <a:t>–</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 hierarchical tree that lets you filter, isolate, and select elements by level, category, family, or type.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Type Properties </a:t>
            </a:r>
            <a:r>
              <a:rPr lang="en-US" sz="2400" dirty="0">
                <a:latin typeface="Arial" panose="020B0604020202020204" pitchFamily="34" charset="0"/>
                <a:cs typeface="Arial" panose="020B0604020202020204" pitchFamily="34" charset="0"/>
              </a:rPr>
              <a:t>– Shared parameters that apply to every instance of a given family/type (e.g., size, material).</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Instance Properties </a:t>
            </a:r>
            <a:r>
              <a:rPr lang="en-US" sz="2400" dirty="0">
                <a:latin typeface="Arial" panose="020B0604020202020204" pitchFamily="34" charset="0"/>
                <a:cs typeface="Arial" panose="020B0604020202020204" pitchFamily="34" charset="0"/>
              </a:rPr>
              <a:t>– Element-specific parameters (e.g., Mark) that differ from one placed element to another.</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Classification System </a:t>
            </a:r>
            <a:r>
              <a:rPr lang="en-US" sz="2400" dirty="0">
                <a:latin typeface="Arial" panose="020B0604020202020204" pitchFamily="34" charset="0"/>
                <a:cs typeface="Arial" panose="020B0604020202020204" pitchFamily="34" charset="0"/>
              </a:rPr>
              <a:t>– A coding framework used to tag quantities so they stay organized and comparable.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Version Comparison </a:t>
            </a:r>
            <a:r>
              <a:rPr lang="en-US" sz="2400" dirty="0">
                <a:latin typeface="Arial" panose="020B0604020202020204" pitchFamily="34" charset="0"/>
                <a:cs typeface="Arial" panose="020B0604020202020204" pitchFamily="34" charset="0"/>
              </a:rPr>
              <a:t>– A color‑coded diff view that highlights added, removed, or modified elements between file versions.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Markups </a:t>
            </a:r>
            <a:r>
              <a:rPr lang="en-US" sz="2400" dirty="0">
                <a:latin typeface="Arial" panose="020B0604020202020204" pitchFamily="34" charset="0"/>
                <a:cs typeface="Arial" panose="020B0604020202020204" pitchFamily="34" charset="0"/>
              </a:rPr>
              <a:t>– Graphic annotations (clouds, arrows, notes) used to visually call out issues or clarifications on sheets/views.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Issues</a:t>
            </a:r>
            <a:r>
              <a:rPr lang="en-US" sz="2400" dirty="0">
                <a:latin typeface="Arial" panose="020B0604020202020204" pitchFamily="34" charset="0"/>
                <a:cs typeface="Arial" panose="020B0604020202020204" pitchFamily="34" charset="0"/>
              </a:rPr>
              <a:t> – Trackable tickets pinned to a location that log a problem or question, its status, assignee, and supporting files.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Package (Takeoff Package) </a:t>
            </a:r>
            <a:r>
              <a:rPr lang="en-US" sz="2400" dirty="0">
                <a:latin typeface="Arial" panose="020B0604020202020204" pitchFamily="34" charset="0"/>
                <a:cs typeface="Arial" panose="020B0604020202020204" pitchFamily="34" charset="0"/>
              </a:rPr>
              <a:t>– A scoped container that holds quantification types, individual measurements, and revision history for a trade or task.</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Takeoff Type </a:t>
            </a:r>
            <a:r>
              <a:rPr lang="en-US" sz="2400" dirty="0">
                <a:latin typeface="Arial" panose="020B0604020202020204" pitchFamily="34" charset="0"/>
                <a:cs typeface="Arial" panose="020B0604020202020204" pitchFamily="34" charset="0"/>
              </a:rPr>
              <a:t>– A reusable template that defines what is being counted or measured (tool, outputs, classification) so quantities calculate consistently.</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Inventory Pane </a:t>
            </a:r>
            <a:r>
              <a:rPr lang="en-US" sz="2400" dirty="0">
                <a:latin typeface="Arial" panose="020B0604020202020204" pitchFamily="34" charset="0"/>
                <a:cs typeface="Arial" panose="020B0604020202020204" pitchFamily="34" charset="0"/>
              </a:rPr>
              <a:t>– The roll‑up view that aggregates all quantities in order to regroup or export them for reporting.</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EC150-5489-FBD0-61F7-6445AE875F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FEA534-1BA8-ECC4-6687-D877154782D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Why Autodesk Construction Cloud?</a:t>
            </a:r>
          </a:p>
        </p:txBody>
      </p:sp>
      <p:sp>
        <p:nvSpPr>
          <p:cNvPr id="8" name="Content Placeholder 2">
            <a:extLst>
              <a:ext uri="{FF2B5EF4-FFF2-40B4-BE49-F238E27FC236}">
                <a16:creationId xmlns:a16="http://schemas.microsoft.com/office/drawing/2014/main" id="{37F5CA2B-F1E9-726A-0855-CED1F4D41378}"/>
              </a:ext>
            </a:extLst>
          </p:cNvPr>
          <p:cNvSpPr txBox="1">
            <a:spLocks/>
          </p:cNvSpPr>
          <p:nvPr/>
        </p:nvSpPr>
        <p:spPr>
          <a:xfrm>
            <a:off x="736980" y="2298553"/>
            <a:ext cx="6720962" cy="7138800"/>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Single source of truth for every project, from design through handover on one data platform.</a:t>
            </a:r>
          </a:p>
          <a:p>
            <a:r>
              <a:rPr lang="en-US" sz="3600" dirty="0">
                <a:latin typeface="Arial" panose="020B0604020202020204" pitchFamily="34" charset="0"/>
                <a:cs typeface="Arial" panose="020B0604020202020204" pitchFamily="34" charset="0"/>
              </a:rPr>
              <a:t>Cloud-native collaboration from any device, anywhere.</a:t>
            </a:r>
          </a:p>
          <a:p>
            <a:r>
              <a:rPr lang="en-US" sz="3600" dirty="0">
                <a:latin typeface="Arial" panose="020B0604020202020204" pitchFamily="34" charset="0"/>
                <a:cs typeface="Arial" panose="020B0604020202020204" pitchFamily="34" charset="0"/>
              </a:rPr>
              <a:t>Streamlines end-to-end construction workflows: design, coordination, field, and turnover.</a:t>
            </a:r>
          </a:p>
          <a:p>
            <a:r>
              <a:rPr lang="en-US" sz="3600" dirty="0">
                <a:latin typeface="Arial" panose="020B0604020202020204" pitchFamily="34" charset="0"/>
                <a:cs typeface="Arial" panose="020B0604020202020204" pitchFamily="34" charset="0"/>
              </a:rPr>
              <a:t>Trusted by thousands of contractors, designers, and owners worldwide.</a:t>
            </a:r>
          </a:p>
        </p:txBody>
      </p:sp>
      <p:pic>
        <p:nvPicPr>
          <p:cNvPr id="13" name="Picture 12" descr="A diagram of a cloud computing system&#10;&#10;Description automatically generated">
            <a:extLst>
              <a:ext uri="{FF2B5EF4-FFF2-40B4-BE49-F238E27FC236}">
                <a16:creationId xmlns:a16="http://schemas.microsoft.com/office/drawing/2014/main" id="{DAA484AD-41A2-E17E-E733-62419C6CBB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3505" y="2298553"/>
            <a:ext cx="10063921" cy="5689893"/>
          </a:xfrm>
          <a:prstGeom prst="rect">
            <a:avLst/>
          </a:prstGeom>
        </p:spPr>
      </p:pic>
    </p:spTree>
    <p:extLst>
      <p:ext uri="{BB962C8B-B14F-4D97-AF65-F5344CB8AC3E}">
        <p14:creationId xmlns:p14="http://schemas.microsoft.com/office/powerpoint/2010/main" val="199181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3C136-F4BE-B552-047E-4E985551CC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DAA776-375A-93EC-1EAF-BBC0FA145BE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ACC product line-up</a:t>
            </a:r>
          </a:p>
        </p:txBody>
      </p:sp>
      <p:graphicFrame>
        <p:nvGraphicFramePr>
          <p:cNvPr id="11" name="Table 10">
            <a:extLst>
              <a:ext uri="{FF2B5EF4-FFF2-40B4-BE49-F238E27FC236}">
                <a16:creationId xmlns:a16="http://schemas.microsoft.com/office/drawing/2014/main" id="{A0AE2480-CFDB-A6EF-EA35-2F709FF316D1}"/>
              </a:ext>
            </a:extLst>
          </p:cNvPr>
          <p:cNvGraphicFramePr>
            <a:graphicFrameLocks noGrp="1"/>
          </p:cNvGraphicFramePr>
          <p:nvPr>
            <p:extLst>
              <p:ext uri="{D42A27DB-BD31-4B8C-83A1-F6EECF244321}">
                <p14:modId xmlns:p14="http://schemas.microsoft.com/office/powerpoint/2010/main" val="4029380609"/>
              </p:ext>
            </p:extLst>
          </p:nvPr>
        </p:nvGraphicFramePr>
        <p:xfrm>
          <a:off x="949036" y="1814945"/>
          <a:ext cx="16389927" cy="7924374"/>
        </p:xfrm>
        <a:graphic>
          <a:graphicData uri="http://schemas.openxmlformats.org/drawingml/2006/table">
            <a:tbl>
              <a:tblPr firstRow="1" bandRow="1">
                <a:tableStyleId>{8EC20E35-A176-4012-BC5E-935CFFF8708E}</a:tableStyleId>
              </a:tblPr>
              <a:tblGrid>
                <a:gridCol w="4024746">
                  <a:extLst>
                    <a:ext uri="{9D8B030D-6E8A-4147-A177-3AD203B41FA5}">
                      <a16:colId xmlns:a16="http://schemas.microsoft.com/office/drawing/2014/main" val="2744641235"/>
                    </a:ext>
                  </a:extLst>
                </a:gridCol>
                <a:gridCol w="7467600">
                  <a:extLst>
                    <a:ext uri="{9D8B030D-6E8A-4147-A177-3AD203B41FA5}">
                      <a16:colId xmlns:a16="http://schemas.microsoft.com/office/drawing/2014/main" val="1387669140"/>
                    </a:ext>
                  </a:extLst>
                </a:gridCol>
                <a:gridCol w="4897581">
                  <a:extLst>
                    <a:ext uri="{9D8B030D-6E8A-4147-A177-3AD203B41FA5}">
                      <a16:colId xmlns:a16="http://schemas.microsoft.com/office/drawing/2014/main" val="35051059"/>
                    </a:ext>
                  </a:extLst>
                </a:gridCol>
              </a:tblGrid>
              <a:tr h="447927">
                <a:tc>
                  <a:txBody>
                    <a:bodyPr/>
                    <a:lstStyle/>
                    <a:p>
                      <a:r>
                        <a:rPr lang="en-US" dirty="0">
                          <a:latin typeface="Arial" panose="020B0604020202020204" pitchFamily="34" charset="0"/>
                          <a:cs typeface="Arial" panose="020B0604020202020204" pitchFamily="34" charset="0"/>
                        </a:rPr>
                        <a:t>Product</a:t>
                      </a:r>
                    </a:p>
                  </a:txBody>
                  <a:tcPr/>
                </a:tc>
                <a:tc>
                  <a:txBody>
                    <a:bodyPr/>
                    <a:lstStyle/>
                    <a:p>
                      <a:r>
                        <a:rPr lang="en-US" dirty="0">
                          <a:latin typeface="Arial" panose="020B0604020202020204" pitchFamily="34" charset="0"/>
                          <a:cs typeface="Arial" panose="020B0604020202020204" pitchFamily="34" charset="0"/>
                        </a:rPr>
                        <a:t>Core Function</a:t>
                      </a:r>
                    </a:p>
                  </a:txBody>
                  <a:tcPr/>
                </a:tc>
                <a:tc>
                  <a:txBody>
                    <a:bodyPr/>
                    <a:lstStyle/>
                    <a:p>
                      <a:r>
                        <a:rPr lang="en-US" dirty="0">
                          <a:latin typeface="Arial" panose="020B0604020202020204" pitchFamily="34" charset="0"/>
                          <a:cs typeface="Arial" panose="020B0604020202020204" pitchFamily="34" charset="0"/>
                        </a:rPr>
                        <a:t>Typical Users</a:t>
                      </a:r>
                    </a:p>
                  </a:txBody>
                  <a:tcPr/>
                </a:tc>
                <a:extLst>
                  <a:ext uri="{0D108BD9-81ED-4DB2-BD59-A6C34878D82A}">
                    <a16:rowId xmlns:a16="http://schemas.microsoft.com/office/drawing/2014/main" val="3033772028"/>
                  </a:ext>
                </a:extLst>
              </a:tr>
              <a:tr h="1136436">
                <a:tc>
                  <a:txBody>
                    <a:bodyPr/>
                    <a:lstStyle/>
                    <a:p>
                      <a:r>
                        <a:rPr lang="en-US" dirty="0">
                          <a:latin typeface="Arial" panose="020B0604020202020204" pitchFamily="34" charset="0"/>
                          <a:cs typeface="Arial" panose="020B0604020202020204" pitchFamily="34" charset="0"/>
                        </a:rPr>
                        <a:t>Docs</a:t>
                      </a:r>
                    </a:p>
                  </a:txBody>
                  <a:tcPr/>
                </a:tc>
                <a:tc>
                  <a:txBody>
                    <a:bodyPr/>
                    <a:lstStyle/>
                    <a:p>
                      <a:r>
                        <a:rPr lang="en-US" dirty="0">
                          <a:latin typeface="Arial" panose="020B0604020202020204" pitchFamily="34" charset="0"/>
                          <a:cs typeface="Arial" panose="020B0604020202020204" pitchFamily="34" charset="0"/>
                        </a:rPr>
                        <a:t>Centralized file management, version control, mark-ups, issues</a:t>
                      </a:r>
                    </a:p>
                  </a:txBody>
                  <a:tcPr/>
                </a:tc>
                <a:tc>
                  <a:txBody>
                    <a:bodyPr/>
                    <a:lstStyle/>
                    <a:p>
                      <a:r>
                        <a:rPr lang="en-US" dirty="0">
                          <a:latin typeface="Arial" panose="020B0604020202020204" pitchFamily="34" charset="0"/>
                          <a:cs typeface="Arial" panose="020B0604020202020204" pitchFamily="34" charset="0"/>
                        </a:rPr>
                        <a:t>Entire project team</a:t>
                      </a:r>
                    </a:p>
                  </a:txBody>
                  <a:tcPr anchor="ctr"/>
                </a:tc>
                <a:extLst>
                  <a:ext uri="{0D108BD9-81ED-4DB2-BD59-A6C34878D82A}">
                    <a16:rowId xmlns:a16="http://schemas.microsoft.com/office/drawing/2014/main" val="3164696326"/>
                  </a:ext>
                </a:extLst>
              </a:tr>
              <a:tr h="1595675">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Build</a:t>
                      </a:r>
                    </a:p>
                  </a:txBody>
                  <a:tcPr/>
                </a:tc>
                <a:tc>
                  <a:txBody>
                    <a:bodyPr/>
                    <a:lstStyle/>
                    <a:p>
                      <a:r>
                        <a:rPr lang="en-US" dirty="0">
                          <a:latin typeface="Arial" panose="020B0604020202020204" pitchFamily="34" charset="0"/>
                          <a:cs typeface="Arial" panose="020B0604020202020204" pitchFamily="34" charset="0"/>
                        </a:rPr>
                        <a:t>Package-based model exchange, timeline tracking, and change visualization across disciplines</a:t>
                      </a:r>
                    </a:p>
                  </a:txBody>
                  <a:tcPr/>
                </a:tc>
                <a:tc>
                  <a:txBody>
                    <a:bodyPr/>
                    <a:lstStyle/>
                    <a:p>
                      <a:r>
                        <a:rPr lang="en-US" dirty="0">
                          <a:latin typeface="Arial" panose="020B0604020202020204" pitchFamily="34" charset="0"/>
                          <a:cs typeface="Arial" panose="020B0604020202020204" pitchFamily="34" charset="0"/>
                        </a:rPr>
                        <a:t>Architects, engineers, BIM leads, VDC managers</a:t>
                      </a:r>
                    </a:p>
                  </a:txBody>
                  <a:tcPr anchor="ctr"/>
                </a:tc>
                <a:extLst>
                  <a:ext uri="{0D108BD9-81ED-4DB2-BD59-A6C34878D82A}">
                    <a16:rowId xmlns:a16="http://schemas.microsoft.com/office/drawing/2014/main" val="1181895799"/>
                  </a:ext>
                </a:extLst>
              </a:tr>
              <a:tr h="1121184">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Takeoff</a:t>
                      </a:r>
                    </a:p>
                  </a:txBody>
                  <a:tcPr/>
                </a:tc>
                <a:tc>
                  <a:txBody>
                    <a:bodyPr/>
                    <a:lstStyle/>
                    <a:p>
                      <a:r>
                        <a:rPr lang="en-US" dirty="0">
                          <a:latin typeface="Arial" panose="020B0604020202020204" pitchFamily="34" charset="0"/>
                          <a:cs typeface="Arial" panose="020B0604020202020204" pitchFamily="34" charset="0"/>
                        </a:rPr>
                        <a:t>Automated clash detection and issue tracking directly in the browser</a:t>
                      </a:r>
                    </a:p>
                  </a:txBody>
                  <a:tcPr/>
                </a:tc>
                <a:tc>
                  <a:txBody>
                    <a:bodyPr/>
                    <a:lstStyle/>
                    <a:p>
                      <a:r>
                        <a:rPr lang="en-US" dirty="0">
                          <a:latin typeface="Arial" panose="020B0604020202020204" pitchFamily="34" charset="0"/>
                          <a:cs typeface="Arial" panose="020B0604020202020204" pitchFamily="34" charset="0"/>
                        </a:rPr>
                        <a:t>VDC coordinators, BIM managers</a:t>
                      </a:r>
                    </a:p>
                  </a:txBody>
                  <a:tcPr anchor="ctr"/>
                </a:tc>
                <a:extLst>
                  <a:ext uri="{0D108BD9-81ED-4DB2-BD59-A6C34878D82A}">
                    <a16:rowId xmlns:a16="http://schemas.microsoft.com/office/drawing/2014/main" val="4226282204"/>
                  </a:ext>
                </a:extLst>
              </a:tr>
              <a:tr h="1300001">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Design Collaboration</a:t>
                      </a:r>
                    </a:p>
                  </a:txBody>
                  <a:tcPr/>
                </a:tc>
                <a:tc>
                  <a:txBody>
                    <a:bodyPr/>
                    <a:lstStyle/>
                    <a:p>
                      <a:r>
                        <a:rPr lang="en-US" dirty="0">
                          <a:latin typeface="Arial" panose="020B0604020202020204" pitchFamily="34" charset="0"/>
                          <a:cs typeface="Arial" panose="020B0604020202020204" pitchFamily="34" charset="0"/>
                        </a:rPr>
                        <a:t>Unified 2D &amp; 3D quantity takeoff with classification mapping and live inventory</a:t>
                      </a:r>
                    </a:p>
                  </a:txBody>
                  <a:tcPr anchor="ctr"/>
                </a:tc>
                <a:tc>
                  <a:txBody>
                    <a:bodyPr/>
                    <a:lstStyle/>
                    <a:p>
                      <a:r>
                        <a:rPr lang="en-US" dirty="0">
                          <a:latin typeface="Arial" panose="020B0604020202020204" pitchFamily="34" charset="0"/>
                          <a:cs typeface="Arial" panose="020B0604020202020204" pitchFamily="34" charset="0"/>
                        </a:rPr>
                        <a:t>Estimators, pre-construction teams</a:t>
                      </a:r>
                    </a:p>
                  </a:txBody>
                  <a:tcPr anchor="ctr"/>
                </a:tc>
                <a:extLst>
                  <a:ext uri="{0D108BD9-81ED-4DB2-BD59-A6C34878D82A}">
                    <a16:rowId xmlns:a16="http://schemas.microsoft.com/office/drawing/2014/main" val="2197596694"/>
                  </a:ext>
                </a:extLst>
              </a:tr>
              <a:tr h="130411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Model Coordination</a:t>
                      </a:r>
                    </a:p>
                  </a:txBody>
                  <a:tcPr/>
                </a:tc>
                <a:tc>
                  <a:txBody>
                    <a:bodyPr/>
                    <a:lstStyle/>
                    <a:p>
                      <a:r>
                        <a:rPr lang="en-US" dirty="0">
                          <a:latin typeface="Arial" panose="020B0604020202020204" pitchFamily="34" charset="0"/>
                          <a:cs typeface="Arial" panose="020B0604020202020204" pitchFamily="34" charset="0"/>
                        </a:rPr>
                        <a:t>Field execution tools: RFIs, submittals, daily logs, cost &amp; schedule tracking</a:t>
                      </a:r>
                    </a:p>
                  </a:txBody>
                  <a:tcPr anchor="ctr"/>
                </a:tc>
                <a:tc>
                  <a:txBody>
                    <a:bodyPr/>
                    <a:lstStyle/>
                    <a:p>
                      <a:r>
                        <a:rPr lang="en-US" dirty="0">
                          <a:latin typeface="Arial" panose="020B0604020202020204" pitchFamily="34" charset="0"/>
                          <a:cs typeface="Arial" panose="020B0604020202020204" pitchFamily="34" charset="0"/>
                        </a:rPr>
                        <a:t>PMs, supervisors, foremen, field engineers</a:t>
                      </a:r>
                    </a:p>
                  </a:txBody>
                  <a:tcPr anchor="ctr"/>
                </a:tc>
                <a:extLst>
                  <a:ext uri="{0D108BD9-81ED-4DB2-BD59-A6C34878D82A}">
                    <a16:rowId xmlns:a16="http://schemas.microsoft.com/office/drawing/2014/main" val="2057913960"/>
                  </a:ext>
                </a:extLst>
              </a:tr>
              <a:tr h="964046">
                <a:tc>
                  <a:txBody>
                    <a:bodyPr/>
                    <a:lstStyle/>
                    <a:p>
                      <a:r>
                        <a:rPr lang="en-US">
                          <a:latin typeface="Arial" panose="020B0604020202020204" pitchFamily="34" charset="0"/>
                          <a:cs typeface="Arial" panose="020B0604020202020204" pitchFamily="34" charset="0"/>
                        </a:rPr>
                        <a:t>Insight	</a:t>
                      </a:r>
                    </a:p>
                  </a:txBody>
                  <a:tcPr/>
                </a:tc>
                <a:tc>
                  <a:txBody>
                    <a:bodyPr/>
                    <a:lstStyle/>
                    <a:p>
                      <a:r>
                        <a:rPr lang="en-US" dirty="0">
                          <a:latin typeface="Arial" panose="020B0604020202020204" pitchFamily="34" charset="0"/>
                          <a:cs typeface="Arial" panose="020B0604020202020204" pitchFamily="34" charset="0"/>
                        </a:rPr>
                        <a:t>Dashboards, analytics, and machine-learning–driven risk indicators across projects</a:t>
                      </a:r>
                    </a:p>
                  </a:txBody>
                  <a:tcPr anchor="ctr"/>
                </a:tc>
                <a:tc>
                  <a:txBody>
                    <a:bodyPr/>
                    <a:lstStyle/>
                    <a:p>
                      <a:r>
                        <a:rPr lang="en-US" dirty="0">
                          <a:latin typeface="Arial" panose="020B0604020202020204" pitchFamily="34" charset="0"/>
                          <a:cs typeface="Arial" panose="020B0604020202020204" pitchFamily="34" charset="0"/>
                        </a:rPr>
                        <a:t>Project executives, PMs, quality &amp; safety leads</a:t>
                      </a:r>
                    </a:p>
                  </a:txBody>
                  <a:tcPr anchor="ctr"/>
                </a:tc>
                <a:extLst>
                  <a:ext uri="{0D108BD9-81ED-4DB2-BD59-A6C34878D82A}">
                    <a16:rowId xmlns:a16="http://schemas.microsoft.com/office/drawing/2014/main" val="350136995"/>
                  </a:ext>
                </a:extLst>
              </a:tr>
            </a:tbl>
          </a:graphicData>
        </a:graphic>
      </p:graphicFrame>
    </p:spTree>
    <p:extLst>
      <p:ext uri="{BB962C8B-B14F-4D97-AF65-F5344CB8AC3E}">
        <p14:creationId xmlns:p14="http://schemas.microsoft.com/office/powerpoint/2010/main" val="2486066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BE73C-4EB1-BEBA-00FF-701E5A0374F1}"/>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693C8BE9-584F-0D4F-CC7E-DB59D1880038}"/>
              </a:ext>
            </a:extLst>
          </p:cNvPr>
          <p:cNvPicPr>
            <a:picLocks noChangeAspect="1"/>
          </p:cNvPicPr>
          <p:nvPr/>
        </p:nvPicPr>
        <p:blipFill>
          <a:blip r:embed="rId2"/>
          <a:stretch>
            <a:fillRect/>
          </a:stretch>
        </p:blipFill>
        <p:spPr>
          <a:xfrm>
            <a:off x="8027496" y="2683111"/>
            <a:ext cx="10038203" cy="5465724"/>
          </a:xfrm>
          <a:prstGeom prst="rect">
            <a:avLst/>
          </a:prstGeom>
        </p:spPr>
      </p:pic>
      <p:sp>
        <p:nvSpPr>
          <p:cNvPr id="2" name="Content Placeholder 1">
            <a:extLst>
              <a:ext uri="{FF2B5EF4-FFF2-40B4-BE49-F238E27FC236}">
                <a16:creationId xmlns:a16="http://schemas.microsoft.com/office/drawing/2014/main" id="{44D191B3-1210-6D92-3468-6FBDB3D44D02}"/>
              </a:ext>
            </a:extLst>
          </p:cNvPr>
          <p:cNvSpPr>
            <a:spLocks noGrp="1"/>
          </p:cNvSpPr>
          <p:nvPr>
            <p:ph idx="1"/>
          </p:nvPr>
        </p:nvSpPr>
        <p:spPr>
          <a:xfrm>
            <a:off x="550410" y="2418639"/>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Product Picker: Allows you to navigate between ACC modules (Docs, Takeoff, Build, Design Collaboration, Model Coordination, Insight).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Project Selector: Lists every project you’re a member of; switch context in one click.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Folders Pane: Shows the folder tree for the current project. Right-click the three dots ( ⋮ ) to add sub-folders or adjust permissions.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Upload Files: Drag-and-drop or browse to add PDFs, RVTs, DWGs, IFCs, etc. Versions auto-stack when you upload a file with the same name.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File Table: Displays every file in the selected folder, with indicators for mark-ups, versions, and reviews.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User Menu: Access profile settings, notifications, help, and Sign Out.</a:t>
            </a:r>
          </a:p>
        </p:txBody>
      </p:sp>
      <p:sp>
        <p:nvSpPr>
          <p:cNvPr id="4" name="Title 3">
            <a:extLst>
              <a:ext uri="{FF2B5EF4-FFF2-40B4-BE49-F238E27FC236}">
                <a16:creationId xmlns:a16="http://schemas.microsoft.com/office/drawing/2014/main" id="{2EE0C8D2-B791-F7CA-DC06-47D6BA7439D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User Interface</a:t>
            </a:r>
          </a:p>
        </p:txBody>
      </p:sp>
      <p:pic>
        <p:nvPicPr>
          <p:cNvPr id="5" name="Graphic 4" descr="Badge 1 with solid fill">
            <a:extLst>
              <a:ext uri="{FF2B5EF4-FFF2-40B4-BE49-F238E27FC236}">
                <a16:creationId xmlns:a16="http://schemas.microsoft.com/office/drawing/2014/main" id="{94DE5C76-D9AA-0CC1-E385-138BF5B8D5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07833" y="2195976"/>
            <a:ext cx="445326" cy="445326"/>
          </a:xfrm>
          <a:prstGeom prst="rect">
            <a:avLst/>
          </a:prstGeom>
        </p:spPr>
      </p:pic>
      <p:pic>
        <p:nvPicPr>
          <p:cNvPr id="7" name="Graphic 6" descr="Badge with solid fill">
            <a:extLst>
              <a:ext uri="{FF2B5EF4-FFF2-40B4-BE49-F238E27FC236}">
                <a16:creationId xmlns:a16="http://schemas.microsoft.com/office/drawing/2014/main" id="{C4416B65-CB58-DE1F-3DE8-D3E5E2585B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06004" y="2247982"/>
            <a:ext cx="457200" cy="457200"/>
          </a:xfrm>
          <a:prstGeom prst="rect">
            <a:avLst/>
          </a:prstGeom>
        </p:spPr>
      </p:pic>
      <p:pic>
        <p:nvPicPr>
          <p:cNvPr id="10" name="Graphic 9" descr="Badge 3 with solid fill">
            <a:extLst>
              <a:ext uri="{FF2B5EF4-FFF2-40B4-BE49-F238E27FC236}">
                <a16:creationId xmlns:a16="http://schemas.microsoft.com/office/drawing/2014/main" id="{4C10593D-CC8C-E363-645A-6574AD77B3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23378" y="5780019"/>
            <a:ext cx="457200" cy="457200"/>
          </a:xfrm>
          <a:prstGeom prst="rect">
            <a:avLst/>
          </a:prstGeom>
        </p:spPr>
      </p:pic>
      <p:pic>
        <p:nvPicPr>
          <p:cNvPr id="12" name="Graphic 11" descr="Badge 4 with solid fill">
            <a:extLst>
              <a:ext uri="{FF2B5EF4-FFF2-40B4-BE49-F238E27FC236}">
                <a16:creationId xmlns:a16="http://schemas.microsoft.com/office/drawing/2014/main" id="{F7EEAABA-8190-8B28-51D0-45AEBDF668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02465" y="4549591"/>
            <a:ext cx="457200" cy="457200"/>
          </a:xfrm>
          <a:prstGeom prst="rect">
            <a:avLst/>
          </a:prstGeom>
        </p:spPr>
      </p:pic>
      <p:pic>
        <p:nvPicPr>
          <p:cNvPr id="14" name="Graphic 13" descr="Badge 5 with solid fill">
            <a:extLst>
              <a:ext uri="{FF2B5EF4-FFF2-40B4-BE49-F238E27FC236}">
                <a16:creationId xmlns:a16="http://schemas.microsoft.com/office/drawing/2014/main" id="{89B0BF81-8E2E-1CF6-0B9F-0FD5DEF35AA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73865" y="8290993"/>
            <a:ext cx="457200" cy="457200"/>
          </a:xfrm>
          <a:prstGeom prst="rect">
            <a:avLst/>
          </a:prstGeom>
        </p:spPr>
      </p:pic>
      <p:pic>
        <p:nvPicPr>
          <p:cNvPr id="16" name="Graphic 15" descr="Badge 6 with solid fill">
            <a:extLst>
              <a:ext uri="{FF2B5EF4-FFF2-40B4-BE49-F238E27FC236}">
                <a16:creationId xmlns:a16="http://schemas.microsoft.com/office/drawing/2014/main" id="{05F29CE6-1B12-2AE9-C6CB-22861B65BC3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500600" y="3133093"/>
            <a:ext cx="457200" cy="457200"/>
          </a:xfrm>
          <a:prstGeom prst="rect">
            <a:avLst/>
          </a:prstGeom>
        </p:spPr>
      </p:pic>
      <p:sp>
        <p:nvSpPr>
          <p:cNvPr id="23" name="Rectangle 22">
            <a:extLst>
              <a:ext uri="{FF2B5EF4-FFF2-40B4-BE49-F238E27FC236}">
                <a16:creationId xmlns:a16="http://schemas.microsoft.com/office/drawing/2014/main" id="{D4AC81D1-A5D4-DFFF-DBEF-4482F7EC1E6C}"/>
              </a:ext>
            </a:extLst>
          </p:cNvPr>
          <p:cNvSpPr/>
          <p:nvPr/>
        </p:nvSpPr>
        <p:spPr>
          <a:xfrm>
            <a:off x="8007833" y="3076431"/>
            <a:ext cx="1309903" cy="252884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C3E5529E-A5B3-0A0A-6781-C789A1FC64AE}"/>
              </a:ext>
            </a:extLst>
          </p:cNvPr>
          <p:cNvSpPr/>
          <p:nvPr/>
        </p:nvSpPr>
        <p:spPr>
          <a:xfrm>
            <a:off x="9380578" y="2838181"/>
            <a:ext cx="1115881" cy="22563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88150B7A-52B2-44CA-A69C-0A0CF975EBDA}"/>
              </a:ext>
            </a:extLst>
          </p:cNvPr>
          <p:cNvSpPr/>
          <p:nvPr/>
        </p:nvSpPr>
        <p:spPr>
          <a:xfrm>
            <a:off x="9380578" y="4762583"/>
            <a:ext cx="1696523" cy="218316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4EDAAA0A-7B34-D931-FE3C-D6A3FC969365}"/>
              </a:ext>
            </a:extLst>
          </p:cNvPr>
          <p:cNvSpPr/>
          <p:nvPr/>
        </p:nvSpPr>
        <p:spPr>
          <a:xfrm>
            <a:off x="17676925" y="2851020"/>
            <a:ext cx="388774" cy="22541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C7F149FD-9790-FB25-22A6-524E46B00211}"/>
              </a:ext>
            </a:extLst>
          </p:cNvPr>
          <p:cNvSpPr/>
          <p:nvPr/>
        </p:nvSpPr>
        <p:spPr>
          <a:xfrm>
            <a:off x="11139943" y="5780018"/>
            <a:ext cx="6817857" cy="241062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EC7AE03-41A7-92DF-6911-A6528A7804E6}"/>
              </a:ext>
            </a:extLst>
          </p:cNvPr>
          <p:cNvSpPr/>
          <p:nvPr/>
        </p:nvSpPr>
        <p:spPr>
          <a:xfrm>
            <a:off x="11139943" y="4995755"/>
            <a:ext cx="1158737" cy="3521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1" name="Rectangle 20">
            <a:extLst>
              <a:ext uri="{FF2B5EF4-FFF2-40B4-BE49-F238E27FC236}">
                <a16:creationId xmlns:a16="http://schemas.microsoft.com/office/drawing/2014/main" id="{6ED9642C-F1B0-1B30-74C6-292D29322BE7}"/>
              </a:ext>
            </a:extLst>
          </p:cNvPr>
          <p:cNvSpPr/>
          <p:nvPr/>
        </p:nvSpPr>
        <p:spPr>
          <a:xfrm>
            <a:off x="8007833" y="2851019"/>
            <a:ext cx="1309903" cy="18108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21788892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E437A-8E09-2F11-F161-52405275734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8A27A0-D20F-2502-6B60-5B68F13D3BB4}"/>
              </a:ext>
            </a:extLst>
          </p:cNvPr>
          <p:cNvSpPr>
            <a:spLocks noGrp="1"/>
          </p:cNvSpPr>
          <p:nvPr>
            <p:ph idx="1"/>
          </p:nvPr>
        </p:nvSpPr>
        <p:spPr>
          <a:xfrm>
            <a:off x="736980" y="2377440"/>
            <a:ext cx="8140320" cy="7178040"/>
          </a:xfrm>
        </p:spPr>
        <p:txBody>
          <a:bodyPr>
            <a:normAutofit/>
          </a:bodyPr>
          <a:lstStyle/>
          <a:p>
            <a:pPr>
              <a:spcBef>
                <a:spcPts val="2000"/>
              </a:spcBef>
            </a:pPr>
            <a:r>
              <a:rPr lang="en-US" sz="2800" dirty="0">
                <a:latin typeface="Arial" panose="020B0604020202020204" pitchFamily="34" charset="0"/>
                <a:cs typeface="Arial" panose="020B0604020202020204" pitchFamily="34" charset="0"/>
              </a:rPr>
              <a:t>Automated versioning &amp; change history.</a:t>
            </a:r>
          </a:p>
          <a:p>
            <a:pPr>
              <a:spcBef>
                <a:spcPts val="2000"/>
              </a:spcBef>
            </a:pPr>
            <a:r>
              <a:rPr lang="en-US" sz="2800" dirty="0">
                <a:latin typeface="Arial" panose="020B0604020202020204" pitchFamily="34" charset="0"/>
                <a:cs typeface="Arial" panose="020B0604020202020204" pitchFamily="34" charset="0"/>
              </a:rPr>
              <a:t>Markup import from AutoCAD &amp; PDF, rich 3D issue call-outs. </a:t>
            </a:r>
          </a:p>
          <a:p>
            <a:pPr>
              <a:spcBef>
                <a:spcPts val="2000"/>
              </a:spcBef>
            </a:pPr>
            <a:r>
              <a:rPr lang="en-US" sz="2800" dirty="0">
                <a:latin typeface="Arial" panose="020B0604020202020204" pitchFamily="34" charset="0"/>
                <a:cs typeface="Arial" panose="020B0604020202020204" pitchFamily="34" charset="0"/>
              </a:rPr>
              <a:t>Granular folder-level permissions.</a:t>
            </a:r>
          </a:p>
          <a:p>
            <a:pPr>
              <a:spcBef>
                <a:spcPts val="2000"/>
              </a:spcBef>
            </a:pPr>
            <a:r>
              <a:rPr lang="en-US" sz="2800" dirty="0">
                <a:latin typeface="Arial" panose="020B0604020202020204" pitchFamily="34" charset="0"/>
                <a:cs typeface="Arial" panose="020B0604020202020204" pitchFamily="34" charset="0"/>
              </a:rPr>
              <a:t>Integrated issues list that feeds Build &amp; Model Coordination. </a:t>
            </a:r>
          </a:p>
          <a:p>
            <a:pPr>
              <a:spcBef>
                <a:spcPts val="2000"/>
              </a:spcBef>
            </a:pPr>
            <a:r>
              <a:rPr lang="en-US" sz="2800" dirty="0">
                <a:latin typeface="Arial" panose="020B0604020202020204" pitchFamily="34" charset="0"/>
                <a:cs typeface="Arial" panose="020B0604020202020204" pitchFamily="34" charset="0"/>
              </a:rPr>
              <a:t>Approval workflows for submittals &amp; design packages.</a:t>
            </a:r>
          </a:p>
        </p:txBody>
      </p:sp>
      <p:pic>
        <p:nvPicPr>
          <p:cNvPr id="6" name="Picture 5" descr="A screenshot of a computer&#10;&#10;Description automatically generated">
            <a:extLst>
              <a:ext uri="{FF2B5EF4-FFF2-40B4-BE49-F238E27FC236}">
                <a16:creationId xmlns:a16="http://schemas.microsoft.com/office/drawing/2014/main" id="{D5EEA504-62D3-681C-EF6B-5BE92E8D65CE}"/>
              </a:ext>
            </a:extLst>
          </p:cNvPr>
          <p:cNvPicPr>
            <a:picLocks noChangeAspect="1"/>
          </p:cNvPicPr>
          <p:nvPr/>
        </p:nvPicPr>
        <p:blipFill>
          <a:blip r:embed="rId2"/>
          <a:stretch>
            <a:fillRect/>
          </a:stretch>
        </p:blipFill>
        <p:spPr>
          <a:xfrm>
            <a:off x="9144000" y="2403032"/>
            <a:ext cx="8815306" cy="5487527"/>
          </a:xfrm>
          <a:prstGeom prst="rect">
            <a:avLst/>
          </a:prstGeom>
          <a:noFill/>
        </p:spPr>
      </p:pic>
      <p:sp>
        <p:nvSpPr>
          <p:cNvPr id="4" name="Title 3">
            <a:extLst>
              <a:ext uri="{FF2B5EF4-FFF2-40B4-BE49-F238E27FC236}">
                <a16:creationId xmlns:a16="http://schemas.microsoft.com/office/drawing/2014/main" id="{7C2CBFC6-4487-030F-8330-386A6F2CA78E}"/>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Docs: What it solves</a:t>
            </a:r>
          </a:p>
        </p:txBody>
      </p:sp>
    </p:spTree>
    <p:extLst>
      <p:ext uri="{BB962C8B-B14F-4D97-AF65-F5344CB8AC3E}">
        <p14:creationId xmlns:p14="http://schemas.microsoft.com/office/powerpoint/2010/main" val="35328692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AD27-FB30-0EE8-9FFF-A32D442FBA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C0269A6-F4AE-D2E1-C0DC-F9EC8AC9A5B0}"/>
              </a:ext>
            </a:extLst>
          </p:cNvPr>
          <p:cNvPicPr>
            <a:picLocks noGrp="1" noRot="1" noChangeAspect="1" noMove="1" noResize="1" noEditPoints="1" noAdjustHandles="1" noChangeArrowheads="1" noChangeShapeType="1" noCrop="1"/>
          </p:cNvPicPr>
          <p:nvPr/>
        </p:nvPicPr>
        <p:blipFill>
          <a:blip r:embed="rId2"/>
          <a:stretch>
            <a:fillRect/>
          </a:stretch>
        </p:blipFill>
        <p:spPr>
          <a:xfrm>
            <a:off x="8007833" y="2615606"/>
            <a:ext cx="9450979" cy="5817693"/>
          </a:xfrm>
          <a:prstGeom prst="rect">
            <a:avLst/>
          </a:prstGeom>
        </p:spPr>
      </p:pic>
      <p:sp>
        <p:nvSpPr>
          <p:cNvPr id="2" name="Content Placeholder 1">
            <a:extLst>
              <a:ext uri="{FF2B5EF4-FFF2-40B4-BE49-F238E27FC236}">
                <a16:creationId xmlns:a16="http://schemas.microsoft.com/office/drawing/2014/main" id="{5F91D167-0DE0-F304-41A8-27FB7045287F}"/>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Left toolbar: Use these icons to jump between sheets or 3D views, filter the model by category or level, review all mark-ups, track open issues, and locate tagged assets. Everything you need for navigation and coordination lives here.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Top-left version selector: Click the file name drop-down to switch between published versions of the sheet.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Pan, zoom, fit-to-view, measure distances or areas, and open the Properties panel; think of it as your toolkit for interacting with and inspecting the drawing itself.</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Right toolbar: Create markups (rectangles, clouds, callouts) or drop an issue pin to capture feedback.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sheet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BB8A8243-3203-2213-FCC6-E1E3B8C1137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2D sheets</a:t>
            </a:r>
          </a:p>
        </p:txBody>
      </p:sp>
      <p:pic>
        <p:nvPicPr>
          <p:cNvPr id="5" name="Graphic 4" descr="Badge 1 with solid fill">
            <a:extLst>
              <a:ext uri="{FF2B5EF4-FFF2-40B4-BE49-F238E27FC236}">
                <a16:creationId xmlns:a16="http://schemas.microsoft.com/office/drawing/2014/main" id="{A9FFBAFB-FAA1-6083-7AD7-ED3472520C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70945" y="2949022"/>
            <a:ext cx="445326" cy="445326"/>
          </a:xfrm>
          <a:prstGeom prst="rect">
            <a:avLst/>
          </a:prstGeom>
        </p:spPr>
      </p:pic>
      <p:pic>
        <p:nvPicPr>
          <p:cNvPr id="7" name="Graphic 6" descr="Badge with solid fill">
            <a:extLst>
              <a:ext uri="{FF2B5EF4-FFF2-40B4-BE49-F238E27FC236}">
                <a16:creationId xmlns:a16="http://schemas.microsoft.com/office/drawing/2014/main" id="{8495B4B2-EE64-51E4-4F7A-96D492CE28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18600" y="2117412"/>
            <a:ext cx="457200" cy="457200"/>
          </a:xfrm>
          <a:prstGeom prst="rect">
            <a:avLst/>
          </a:prstGeom>
        </p:spPr>
      </p:pic>
      <p:pic>
        <p:nvPicPr>
          <p:cNvPr id="10" name="Graphic 9" descr="Badge 3 with solid fill">
            <a:extLst>
              <a:ext uri="{FF2B5EF4-FFF2-40B4-BE49-F238E27FC236}">
                <a16:creationId xmlns:a16="http://schemas.microsoft.com/office/drawing/2014/main" id="{C437D1F2-21A2-11E6-F1BD-D17067B42E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59820" y="7605396"/>
            <a:ext cx="457200" cy="457200"/>
          </a:xfrm>
          <a:prstGeom prst="rect">
            <a:avLst/>
          </a:prstGeom>
        </p:spPr>
      </p:pic>
      <p:pic>
        <p:nvPicPr>
          <p:cNvPr id="12" name="Graphic 11" descr="Badge 4 with solid fill">
            <a:extLst>
              <a:ext uri="{FF2B5EF4-FFF2-40B4-BE49-F238E27FC236}">
                <a16:creationId xmlns:a16="http://schemas.microsoft.com/office/drawing/2014/main" id="{AA2E9264-5F94-2C42-53AA-2E28669B3D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390620" y="6414182"/>
            <a:ext cx="457200" cy="457200"/>
          </a:xfrm>
          <a:prstGeom prst="rect">
            <a:avLst/>
          </a:prstGeom>
        </p:spPr>
      </p:pic>
      <p:sp>
        <p:nvSpPr>
          <p:cNvPr id="23" name="Rectangle 22">
            <a:extLst>
              <a:ext uri="{FF2B5EF4-FFF2-40B4-BE49-F238E27FC236}">
                <a16:creationId xmlns:a16="http://schemas.microsoft.com/office/drawing/2014/main" id="{284CF6C2-D3EA-B311-11EF-ADCD1D646195}"/>
              </a:ext>
            </a:extLst>
          </p:cNvPr>
          <p:cNvSpPr/>
          <p:nvPr/>
        </p:nvSpPr>
        <p:spPr>
          <a:xfrm>
            <a:off x="8007833" y="2851020"/>
            <a:ext cx="236281" cy="138760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B6FDBA7A-D025-1E08-5492-67DBA0B6A54B}"/>
              </a:ext>
            </a:extLst>
          </p:cNvPr>
          <p:cNvSpPr/>
          <p:nvPr/>
        </p:nvSpPr>
        <p:spPr>
          <a:xfrm>
            <a:off x="8028119" y="2574612"/>
            <a:ext cx="1319081" cy="18991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C1BA1913-A671-7739-4B3E-2522E8B42748}"/>
              </a:ext>
            </a:extLst>
          </p:cNvPr>
          <p:cNvSpPr/>
          <p:nvPr/>
        </p:nvSpPr>
        <p:spPr>
          <a:xfrm>
            <a:off x="16934343" y="3063819"/>
            <a:ext cx="457200" cy="376647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59246BBA-C0C9-382F-930B-A9A8348C3C12}"/>
              </a:ext>
            </a:extLst>
          </p:cNvPr>
          <p:cNvSpPr/>
          <p:nvPr/>
        </p:nvSpPr>
        <p:spPr>
          <a:xfrm>
            <a:off x="16847820" y="2601304"/>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183C80D4-32CF-4F45-7B2E-AD13D2511BA4}"/>
              </a:ext>
            </a:extLst>
          </p:cNvPr>
          <p:cNvSpPr/>
          <p:nvPr/>
        </p:nvSpPr>
        <p:spPr>
          <a:xfrm>
            <a:off x="11379293" y="8062596"/>
            <a:ext cx="3017804" cy="4572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8" name="Graphic 7" descr="Badge 5 with solid fill">
            <a:extLst>
              <a:ext uri="{FF2B5EF4-FFF2-40B4-BE49-F238E27FC236}">
                <a16:creationId xmlns:a16="http://schemas.microsoft.com/office/drawing/2014/main" id="{EDB2D0F2-F22E-8AC1-F8DE-A4A134AA61C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589086" y="2136953"/>
            <a:ext cx="457200" cy="457200"/>
          </a:xfrm>
          <a:prstGeom prst="rect">
            <a:avLst/>
          </a:prstGeom>
        </p:spPr>
      </p:pic>
    </p:spTree>
    <p:extLst>
      <p:ext uri="{BB962C8B-B14F-4D97-AF65-F5344CB8AC3E}">
        <p14:creationId xmlns:p14="http://schemas.microsoft.com/office/powerpoint/2010/main" val="2625244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F363B-273A-9F25-252B-A1416DA9E34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1E4F8-76F8-D7FD-066A-D4616C88AD72}"/>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Model Browser: Navigate the entire Revit model tree, filter by level, category, or discipline, and isolate specific elements; selecting an item here highlights it in the viewer for focused inspection.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Access core view controls (pan, orbit, zoom), activate section analysis to slice the model, launch measurement tools, and toggle the Properties pane. All the interaction tools for 3D exploration in one strip.</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panel: Displays type and instance data for any selected object: dimensions, materials, phase, and custom parameters, so you can verify design intent or gather quantities directly from model metadata.</a:t>
            </a:r>
          </a:p>
          <a:p>
            <a:pPr marL="514350" indent="-514350">
              <a:spcBef>
                <a:spcPts val="2000"/>
              </a:spcBef>
              <a:buFont typeface="+mj-lt"/>
              <a:buAutoNum type="arabicPeriod"/>
            </a:pP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Click or drag this cube to snap to orthographic views, orbit freely, or reorient to any face, making it easy to understand spatial relationships from multiple angles.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model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0F38D4E-9EA6-63EB-02A7-0377AD381C3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3D models</a:t>
            </a:r>
          </a:p>
        </p:txBody>
      </p:sp>
      <p:pic>
        <p:nvPicPr>
          <p:cNvPr id="13" name="Picture 12" descr="A screenshot of a computer&#10;&#10;Description automatically generated">
            <a:extLst>
              <a:ext uri="{FF2B5EF4-FFF2-40B4-BE49-F238E27FC236}">
                <a16:creationId xmlns:a16="http://schemas.microsoft.com/office/drawing/2014/main" id="{F93C2EF0-AC55-1A61-A317-81D02A14C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781" y="2113838"/>
            <a:ext cx="10429165" cy="6289548"/>
          </a:xfrm>
          <a:prstGeom prst="rect">
            <a:avLst/>
          </a:prstGeom>
        </p:spPr>
      </p:pic>
      <p:sp>
        <p:nvSpPr>
          <p:cNvPr id="14" name="Rectangle 13">
            <a:extLst>
              <a:ext uri="{FF2B5EF4-FFF2-40B4-BE49-F238E27FC236}">
                <a16:creationId xmlns:a16="http://schemas.microsoft.com/office/drawing/2014/main" id="{088F2CA9-BD91-171B-90E8-33130381836F}"/>
              </a:ext>
            </a:extLst>
          </p:cNvPr>
          <p:cNvSpPr/>
          <p:nvPr/>
        </p:nvSpPr>
        <p:spPr>
          <a:xfrm>
            <a:off x="17078727" y="2292549"/>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5" name="Graphic 14" descr="Badge 5 with solid fill">
            <a:extLst>
              <a:ext uri="{FF2B5EF4-FFF2-40B4-BE49-F238E27FC236}">
                <a16:creationId xmlns:a16="http://schemas.microsoft.com/office/drawing/2014/main" id="{9179BA53-CEE6-4887-2447-B5EE080437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58538" y="1828198"/>
            <a:ext cx="457200" cy="457200"/>
          </a:xfrm>
          <a:prstGeom prst="rect">
            <a:avLst/>
          </a:prstGeom>
        </p:spPr>
      </p:pic>
    </p:spTree>
    <p:extLst>
      <p:ext uri="{BB962C8B-B14F-4D97-AF65-F5344CB8AC3E}">
        <p14:creationId xmlns:p14="http://schemas.microsoft.com/office/powerpoint/2010/main" val="37305683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386D4866-BE1A-6942-B26A-D3CF3F6481F9}"/>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5C8A0BD9-6C64-AD45-B364-742C2A3624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TaxCatchAll xmlns="93223889-762c-4667-adf6-c362352e077a" xsi:nil="true"/>
    <Date xmlns="b8f0b367-6fb6-4894-b66a-8a4224b66502">2023-08-16T21:27:42+00:00</Dat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1" ma:contentTypeDescription="Create a new document." ma:contentTypeScope="" ma:versionID="9df6b0356eb59b2510adfc2a4e2eb803">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f9d5622f702e5a754dcb5326ec666967"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http://schemas.openxmlformats.org/package/2006/metadata/core-properties"/>
    <ds:schemaRef ds:uri="http://purl.org/dc/dcmitype/"/>
    <ds:schemaRef ds:uri="93223889-762c-4667-adf6-c362352e077a"/>
    <ds:schemaRef ds:uri="b8f0b367-6fb6-4894-b66a-8a4224b66502"/>
    <ds:schemaRef ds:uri="http://purl.org/dc/term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BD7629A3-0377-48D7-8BFE-D50779078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Sketch Lecture Sample_Arial_updated 8.16.23</Template>
  <TotalTime>9130</TotalTime>
  <Words>1783</Words>
  <Application>Microsoft Macintosh PowerPoint</Application>
  <PresentationFormat>Custom</PresentationFormat>
  <Paragraphs>133</Paragraphs>
  <Slides>17</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Artifakt ElementOfc</vt:lpstr>
      <vt:lpstr>Artifakt LegendOfc</vt:lpstr>
      <vt:lpstr>Calibri</vt:lpstr>
      <vt:lpstr>Courier New</vt:lpstr>
      <vt:lpstr>Wingdings 2</vt:lpstr>
      <vt:lpstr>Autodesk Theme</vt:lpstr>
      <vt:lpstr>1_Autodesk Theme</vt:lpstr>
      <vt:lpstr>Lecture  Learn Docs and Takeoff</vt:lpstr>
      <vt:lpstr>Learning objectives</vt:lpstr>
      <vt:lpstr>Common terms</vt:lpstr>
      <vt:lpstr>Why Autodesk Construction Cloud?</vt:lpstr>
      <vt:lpstr>The ACC product line-up</vt:lpstr>
      <vt:lpstr>Autodesk Docs User Interface</vt:lpstr>
      <vt:lpstr>Autodesk Docs: What it solves</vt:lpstr>
      <vt:lpstr>Autodesk Docs: Working with 2D sheets</vt:lpstr>
      <vt:lpstr>Autodesk Docs: Working with 3D models</vt:lpstr>
      <vt:lpstr>Autodesk Takeoff</vt:lpstr>
      <vt:lpstr>ACC Takeoff workflow</vt:lpstr>
      <vt:lpstr>ACC Takeoff toolbar</vt:lpstr>
      <vt:lpstr>Autodesk Takeoff: User Interface</vt:lpstr>
      <vt:lpstr>Autodesk Takeoff: Create a Takeoff type</vt:lpstr>
      <vt:lpstr>Takeoff Type Tools: When to use what</vt:lpstr>
      <vt:lpstr>Autodesk Takeoff: Inventory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the User Interface</dc:title>
  <dc:creator>Brian Bobbitt</dc:creator>
  <cp:lastModifiedBy>Karyn Johnson</cp:lastModifiedBy>
  <cp:revision>4</cp:revision>
  <dcterms:created xsi:type="dcterms:W3CDTF">2023-10-21T20:04:19Z</dcterms:created>
  <dcterms:modified xsi:type="dcterms:W3CDTF">2025-08-03T16:30:27Z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ies>
</file>